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9" r:id="rId1"/>
  </p:sldMasterIdLst>
  <p:notesMasterIdLst>
    <p:notesMasterId r:id="rId15"/>
  </p:notesMasterIdLst>
  <p:sldIdLst>
    <p:sldId id="2147483611" r:id="rId2"/>
    <p:sldId id="257" r:id="rId3"/>
    <p:sldId id="2147483603" r:id="rId4"/>
    <p:sldId id="2147483604" r:id="rId5"/>
    <p:sldId id="2147483605" r:id="rId6"/>
    <p:sldId id="2147483506" r:id="rId7"/>
    <p:sldId id="2147483606" r:id="rId8"/>
    <p:sldId id="2147483607" r:id="rId9"/>
    <p:sldId id="2147483608" r:id="rId10"/>
    <p:sldId id="2147483609" r:id="rId11"/>
    <p:sldId id="2147483610" r:id="rId12"/>
    <p:sldId id="258" r:id="rId13"/>
    <p:sldId id="2147483600" r:id="rId1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1D10F3B-9256-4458-287D-C2E7A904CB94}" name="Juan Moredo" initials="JM" userId="S::Juan.Moredo@connectwise.com::ce6769c2-0303-4520-bcc1-fcedbaed17ec" providerId="AD"/>
  <p188:author id="{869FDE9F-542A-58B5-B9A3-34D3855BFBA6}" name="John Schneiderman" initials="JS" userId="S::john.schneiderman@connectwise.com::40303ead-62a4-4f53-9907-717127c8859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F93499-4EC0-191E-AA05-46259F7CA3FD}" v="2" dt="2026-08-02T23:19:10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Moredo" userId="ce6769c2-0303-4520-bcc1-fcedbaed17ec" providerId="ADAL" clId="{F6DF2892-82AD-495C-86C3-9F905F43C445}"/>
    <pc:docChg chg="addSld delSld modSld">
      <pc:chgData name="Juan Moredo" userId="ce6769c2-0303-4520-bcc1-fcedbaed17ec" providerId="ADAL" clId="{F6DF2892-82AD-495C-86C3-9F905F43C445}" dt="2026-07-27T22:17:55.983" v="8"/>
      <pc:docMkLst>
        <pc:docMk/>
      </pc:docMkLst>
      <pc:sldChg chg="add del setBg">
        <pc:chgData name="Juan Moredo" userId="ce6769c2-0303-4520-bcc1-fcedbaed17ec" providerId="ADAL" clId="{F6DF2892-82AD-495C-86C3-9F905F43C445}" dt="2026-07-27T22:12:26.636" v="2"/>
        <pc:sldMkLst>
          <pc:docMk/>
          <pc:sldMk cId="100785645" sldId="2147483506"/>
        </pc:sldMkLst>
      </pc:sldChg>
      <pc:sldChg chg="add del setBg">
        <pc:chgData name="Juan Moredo" userId="ce6769c2-0303-4520-bcc1-fcedbaed17ec" providerId="ADAL" clId="{F6DF2892-82AD-495C-86C3-9F905F43C445}" dt="2026-07-27T22:13:56.062" v="5"/>
        <pc:sldMkLst>
          <pc:docMk/>
          <pc:sldMk cId="1625560700" sldId="2147483600"/>
        </pc:sldMkLst>
      </pc:sldChg>
    </pc:docChg>
  </pc:docChgLst>
  <pc:docChgLst>
    <pc:chgData name="Betina Moreira" userId="S::betina.moreira@connectwise.com::f4bf6df8-28bd-4308-8193-66ec6976aeb5" providerId="AD" clId="Web-{361BC1F3-9BCA-CC93-8B26-74DE136373EE}"/>
    <pc:docChg chg="addSld delSld modSld sldOrd">
      <pc:chgData name="Betina Moreira" userId="S::betina.moreira@connectwise.com::f4bf6df8-28bd-4308-8193-66ec6976aeb5" providerId="AD" clId="Web-{361BC1F3-9BCA-CC93-8B26-74DE136373EE}" dt="2026-07-30T01:30:25.247" v="46" actId="1076"/>
      <pc:docMkLst>
        <pc:docMk/>
      </pc:docMkLst>
      <pc:sldChg chg="add del">
        <pc:chgData name="Betina Moreira" userId="S::betina.moreira@connectwise.com::f4bf6df8-28bd-4308-8193-66ec6976aeb5" providerId="AD" clId="Web-{361BC1F3-9BCA-CC93-8B26-74DE136373EE}" dt="2026-07-30T01:28:40.010" v="20"/>
        <pc:sldMkLst>
          <pc:docMk/>
          <pc:sldMk cId="0" sldId="258"/>
        </pc:sldMkLst>
      </pc:sldChg>
      <pc:sldChg chg="modSp add">
        <pc:chgData name="Betina Moreira" userId="S::betina.moreira@connectwise.com::f4bf6df8-28bd-4308-8193-66ec6976aeb5" providerId="AD" clId="Web-{361BC1F3-9BCA-CC93-8B26-74DE136373EE}" dt="2026-07-30T01:30:11.464" v="44" actId="1076"/>
        <pc:sldMkLst>
          <pc:docMk/>
          <pc:sldMk cId="2672466558" sldId="2147483603"/>
        </pc:sldMkLst>
        <pc:spChg chg="mod">
          <ac:chgData name="Betina Moreira" userId="S::betina.moreira@connectwise.com::f4bf6df8-28bd-4308-8193-66ec6976aeb5" providerId="AD" clId="Web-{361BC1F3-9BCA-CC93-8B26-74DE136373EE}" dt="2026-07-30T01:30:11.464" v="44" actId="1076"/>
          <ac:spMkLst>
            <pc:docMk/>
            <pc:sldMk cId="2672466558" sldId="2147483603"/>
            <ac:spMk id="2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361BC1F3-9BCA-CC93-8B26-74DE136373EE}" dt="2026-07-30T01:29:19.776" v="30" actId="20577"/>
          <ac:spMkLst>
            <pc:docMk/>
            <pc:sldMk cId="2672466558" sldId="2147483603"/>
            <ac:spMk id="6" creationId="{00000000-0000-0000-0000-000000000000}"/>
          </ac:spMkLst>
        </pc:spChg>
      </pc:sldChg>
      <pc:sldChg chg="modSp add">
        <pc:chgData name="Betina Moreira" userId="S::betina.moreira@connectwise.com::f4bf6df8-28bd-4308-8193-66ec6976aeb5" providerId="AD" clId="Web-{361BC1F3-9BCA-CC93-8B26-74DE136373EE}" dt="2026-07-30T01:30:18.417" v="45" actId="1076"/>
        <pc:sldMkLst>
          <pc:docMk/>
          <pc:sldMk cId="1362918142" sldId="2147483604"/>
        </pc:sldMkLst>
        <pc:spChg chg="mod">
          <ac:chgData name="Betina Moreira" userId="S::betina.moreira@connectwise.com::f4bf6df8-28bd-4308-8193-66ec6976aeb5" providerId="AD" clId="Web-{361BC1F3-9BCA-CC93-8B26-74DE136373EE}" dt="2026-07-30T01:30:18.417" v="45" actId="1076"/>
          <ac:spMkLst>
            <pc:docMk/>
            <pc:sldMk cId="1362918142" sldId="2147483604"/>
            <ac:spMk id="2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361BC1F3-9BCA-CC93-8B26-74DE136373EE}" dt="2026-07-30T01:29:35.979" v="40" actId="20577"/>
          <ac:spMkLst>
            <pc:docMk/>
            <pc:sldMk cId="1362918142" sldId="2147483604"/>
            <ac:spMk id="7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361BC1F3-9BCA-CC93-8B26-74DE136373EE}" dt="2026-07-30T01:29:40.354" v="41" actId="20577"/>
          <ac:spMkLst>
            <pc:docMk/>
            <pc:sldMk cId="1362918142" sldId="2147483604"/>
            <ac:spMk id="11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361BC1F3-9BCA-CC93-8B26-74DE136373EE}" dt="2026-07-30T01:29:45.073" v="43" actId="20577"/>
          <ac:spMkLst>
            <pc:docMk/>
            <pc:sldMk cId="1362918142" sldId="2147483604"/>
            <ac:spMk id="15" creationId="{00000000-0000-0000-0000-000000000000}"/>
          </ac:spMkLst>
        </pc:spChg>
      </pc:sldChg>
      <pc:sldChg chg="modSp add">
        <pc:chgData name="Betina Moreira" userId="S::betina.moreira@connectwise.com::f4bf6df8-28bd-4308-8193-66ec6976aeb5" providerId="AD" clId="Web-{361BC1F3-9BCA-CC93-8B26-74DE136373EE}" dt="2026-07-30T01:30:25.247" v="46" actId="1076"/>
        <pc:sldMkLst>
          <pc:docMk/>
          <pc:sldMk cId="1790058832" sldId="2147483605"/>
        </pc:sldMkLst>
        <pc:spChg chg="mod">
          <ac:chgData name="Betina Moreira" userId="S::betina.moreira@connectwise.com::f4bf6df8-28bd-4308-8193-66ec6976aeb5" providerId="AD" clId="Web-{361BC1F3-9BCA-CC93-8B26-74DE136373EE}" dt="2026-07-30T01:30:25.247" v="46" actId="1076"/>
          <ac:spMkLst>
            <pc:docMk/>
            <pc:sldMk cId="1790058832" sldId="2147483605"/>
            <ac:spMk id="2" creationId="{00000000-0000-0000-0000-000000000000}"/>
          </ac:spMkLst>
        </pc:spChg>
      </pc:sldChg>
      <pc:sldChg chg="add ord">
        <pc:chgData name="Betina Moreira" userId="S::betina.moreira@connectwise.com::f4bf6df8-28bd-4308-8193-66ec6976aeb5" providerId="AD" clId="Web-{361BC1F3-9BCA-CC93-8B26-74DE136373EE}" dt="2026-07-30T01:25:52.151" v="8"/>
        <pc:sldMkLst>
          <pc:docMk/>
          <pc:sldMk cId="2404338573" sldId="2147483606"/>
        </pc:sldMkLst>
      </pc:sldChg>
      <pc:sldChg chg="add">
        <pc:chgData name="Betina Moreira" userId="S::betina.moreira@connectwise.com::f4bf6df8-28bd-4308-8193-66ec6976aeb5" providerId="AD" clId="Web-{361BC1F3-9BCA-CC93-8B26-74DE136373EE}" dt="2026-07-30T01:26:03.182" v="9"/>
        <pc:sldMkLst>
          <pc:docMk/>
          <pc:sldMk cId="108951114" sldId="2147483607"/>
        </pc:sldMkLst>
      </pc:sldChg>
      <pc:sldChg chg="add">
        <pc:chgData name="Betina Moreira" userId="S::betina.moreira@connectwise.com::f4bf6df8-28bd-4308-8193-66ec6976aeb5" providerId="AD" clId="Web-{361BC1F3-9BCA-CC93-8B26-74DE136373EE}" dt="2026-07-30T01:26:22.823" v="10"/>
        <pc:sldMkLst>
          <pc:docMk/>
          <pc:sldMk cId="4219138753" sldId="2147483608"/>
        </pc:sldMkLst>
      </pc:sldChg>
      <pc:sldChg chg="add">
        <pc:chgData name="Betina Moreira" userId="S::betina.moreira@connectwise.com::f4bf6df8-28bd-4308-8193-66ec6976aeb5" providerId="AD" clId="Web-{361BC1F3-9BCA-CC93-8B26-74DE136373EE}" dt="2026-07-30T01:27:23.776" v="13"/>
        <pc:sldMkLst>
          <pc:docMk/>
          <pc:sldMk cId="539228650" sldId="2147483609"/>
        </pc:sldMkLst>
      </pc:sldChg>
      <pc:sldChg chg="add">
        <pc:chgData name="Betina Moreira" userId="S::betina.moreira@connectwise.com::f4bf6df8-28bd-4308-8193-66ec6976aeb5" providerId="AD" clId="Web-{361BC1F3-9BCA-CC93-8B26-74DE136373EE}" dt="2026-07-30T01:27:34.213" v="15"/>
        <pc:sldMkLst>
          <pc:docMk/>
          <pc:sldMk cId="3411884833" sldId="2147483610"/>
        </pc:sldMkLst>
      </pc:sldChg>
      <pc:sldChg chg="add">
        <pc:chgData name="Betina Moreira" userId="S::betina.moreira@connectwise.com::f4bf6df8-28bd-4308-8193-66ec6976aeb5" providerId="AD" clId="Web-{361BC1F3-9BCA-CC93-8B26-74DE136373EE}" dt="2026-07-30T01:29:03.760" v="21"/>
        <pc:sldMkLst>
          <pc:docMk/>
          <pc:sldMk cId="1954248339" sldId="2147483611"/>
        </pc:sldMkLst>
      </pc:sldChg>
    </pc:docChg>
  </pc:docChgLst>
  <pc:docChgLst>
    <pc:chgData name="Betina Moreira" userId="S::betina.moreira@connectwise.com::f4bf6df8-28bd-4308-8193-66ec6976aeb5" providerId="AD" clId="Web-{14A91FF5-3503-D0B7-0055-588CB72DAB65}"/>
    <pc:docChg chg="delSld modSld">
      <pc:chgData name="Betina Moreira" userId="S::betina.moreira@connectwise.com::f4bf6df8-28bd-4308-8193-66ec6976aeb5" providerId="AD" clId="Web-{14A91FF5-3503-D0B7-0055-588CB72DAB65}" dt="2026-07-27T22:15:20.237" v="27"/>
      <pc:docMkLst>
        <pc:docMk/>
      </pc:docMkLst>
    </pc:docChg>
  </pc:docChgLst>
  <pc:docChgLst>
    <pc:chgData name="Betina Moreira" userId="S::betina.moreira@connectwise.com::f4bf6df8-28bd-4308-8193-66ec6976aeb5" providerId="AD" clId="Web-{5EB47B78-B8D8-BE22-FDE3-A372632FE4C3}"/>
    <pc:docChg chg="modSld">
      <pc:chgData name="Betina Moreira" userId="S::betina.moreira@connectwise.com::f4bf6df8-28bd-4308-8193-66ec6976aeb5" providerId="AD" clId="Web-{5EB47B78-B8D8-BE22-FDE3-A372632FE4C3}" dt="2026-07-30T02:04:19.311" v="3" actId="20577"/>
      <pc:docMkLst>
        <pc:docMk/>
      </pc:docMkLst>
      <pc:sldChg chg="modSp">
        <pc:chgData name="Betina Moreira" userId="S::betina.moreira@connectwise.com::f4bf6df8-28bd-4308-8193-66ec6976aeb5" providerId="AD" clId="Web-{5EB47B78-B8D8-BE22-FDE3-A372632FE4C3}" dt="2026-07-30T02:04:19.311" v="3" actId="20577"/>
        <pc:sldMkLst>
          <pc:docMk/>
          <pc:sldMk cId="1954248339" sldId="2147483611"/>
        </pc:sldMkLst>
        <pc:spChg chg="mod">
          <ac:chgData name="Betina Moreira" userId="S::betina.moreira@connectwise.com::f4bf6df8-28bd-4308-8193-66ec6976aeb5" providerId="AD" clId="Web-{5EB47B78-B8D8-BE22-FDE3-A372632FE4C3}" dt="2026-07-30T02:04:19.311" v="3" actId="20577"/>
          <ac:spMkLst>
            <pc:docMk/>
            <pc:sldMk cId="1954248339" sldId="2147483611"/>
            <ac:spMk id="7" creationId="{00000000-0000-0000-0000-000000000000}"/>
          </ac:spMkLst>
        </pc:spChg>
      </pc:sldChg>
    </pc:docChg>
  </pc:docChgLst>
  <pc:docChgLst>
    <pc:chgData name="Betina Moreira" userId="S::betina.moreira@connectwise.com::f4bf6df8-28bd-4308-8193-66ec6976aeb5" providerId="AD" clId="Web-{B6F93499-4EC0-191E-AA05-46259F7CA3FD}"/>
    <pc:docChg chg="addSld delSld">
      <pc:chgData name="Betina Moreira" userId="S::betina.moreira@connectwise.com::f4bf6df8-28bd-4308-8193-66ec6976aeb5" providerId="AD" clId="Web-{B6F93499-4EC0-191E-AA05-46259F7CA3FD}" dt="2026-08-02T23:19:10.188" v="1"/>
      <pc:docMkLst>
        <pc:docMk/>
      </pc:docMkLst>
      <pc:sldChg chg="new del">
        <pc:chgData name="Betina Moreira" userId="S::betina.moreira@connectwise.com::f4bf6df8-28bd-4308-8193-66ec6976aeb5" providerId="AD" clId="Web-{B6F93499-4EC0-191E-AA05-46259F7CA3FD}" dt="2026-08-02T23:19:10.188" v="1"/>
        <pc:sldMkLst>
          <pc:docMk/>
          <pc:sldMk cId="2542131363" sldId="2147483612"/>
        </pc:sldMkLst>
      </pc:sldChg>
    </pc:docChg>
  </pc:docChgLst>
  <pc:docChgLst>
    <pc:chgData name="Betina Moreira" userId="S::betina.moreira@connectwise.com::f4bf6df8-28bd-4308-8193-66ec6976aeb5" providerId="AD" clId="Web-{9E527219-3CDD-9338-9E94-76BB3FB31D06}"/>
    <pc:docChg chg="mod addSld modSld addMainMaster delMainMaster">
      <pc:chgData name="Betina Moreira" userId="S::betina.moreira@connectwise.com::f4bf6df8-28bd-4308-8193-66ec6976aeb5" providerId="AD" clId="Web-{9E527219-3CDD-9338-9E94-76BB3FB31D06}" dt="2026-07-29T05:10:20.328" v="199"/>
      <pc:docMkLst>
        <pc:docMk/>
      </pc:docMkLst>
      <pc:sldChg chg="modSp mod modClrScheme chgLayout">
        <pc:chgData name="Betina Moreira" userId="S::betina.moreira@connectwise.com::f4bf6df8-28bd-4308-8193-66ec6976aeb5" providerId="AD" clId="Web-{9E527219-3CDD-9338-9E94-76BB3FB31D06}" dt="2026-07-29T05:00:33.693" v="130"/>
        <pc:sldMkLst>
          <pc:docMk/>
          <pc:sldMk cId="0" sldId="257"/>
        </pc:sldMkLst>
        <pc:spChg chg="mod">
          <ac:chgData name="Betina Moreira" userId="S::betina.moreira@connectwise.com::f4bf6df8-28bd-4308-8193-66ec6976aeb5" providerId="AD" clId="Web-{9E527219-3CDD-9338-9E94-76BB3FB31D06}" dt="2026-07-29T04:56:34.954" v="105"/>
          <ac:spMkLst>
            <pc:docMk/>
            <pc:sldMk cId="0" sldId="257"/>
            <ac:spMk id="2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19"/>
          <ac:spMkLst>
            <pc:docMk/>
            <pc:sldMk cId="0" sldId="257"/>
            <ac:spMk id="3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0"/>
          <ac:spMkLst>
            <pc:docMk/>
            <pc:sldMk cId="0" sldId="257"/>
            <ac:spMk id="4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4:56:34.954" v="102"/>
          <ac:spMkLst>
            <pc:docMk/>
            <pc:sldMk cId="0" sldId="257"/>
            <ac:spMk id="5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1"/>
          <ac:spMkLst>
            <pc:docMk/>
            <pc:sldMk cId="0" sldId="257"/>
            <ac:spMk id="6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2"/>
          <ac:spMkLst>
            <pc:docMk/>
            <pc:sldMk cId="0" sldId="257"/>
            <ac:spMk id="7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4:56:34.954" v="99"/>
          <ac:spMkLst>
            <pc:docMk/>
            <pc:sldMk cId="0" sldId="257"/>
            <ac:spMk id="8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3"/>
          <ac:spMkLst>
            <pc:docMk/>
            <pc:sldMk cId="0" sldId="257"/>
            <ac:spMk id="9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4"/>
          <ac:spMkLst>
            <pc:docMk/>
            <pc:sldMk cId="0" sldId="257"/>
            <ac:spMk id="10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4:56:34.954" v="96"/>
          <ac:spMkLst>
            <pc:docMk/>
            <pc:sldMk cId="0" sldId="257"/>
            <ac:spMk id="11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5"/>
          <ac:spMkLst>
            <pc:docMk/>
            <pc:sldMk cId="0" sldId="257"/>
            <ac:spMk id="12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6"/>
          <ac:spMkLst>
            <pc:docMk/>
            <pc:sldMk cId="0" sldId="257"/>
            <ac:spMk id="13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4:56:34.954" v="93"/>
          <ac:spMkLst>
            <pc:docMk/>
            <pc:sldMk cId="0" sldId="257"/>
            <ac:spMk id="14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7"/>
          <ac:spMkLst>
            <pc:docMk/>
            <pc:sldMk cId="0" sldId="257"/>
            <ac:spMk id="15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8"/>
          <ac:spMkLst>
            <pc:docMk/>
            <pc:sldMk cId="0" sldId="257"/>
            <ac:spMk id="16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4:56:34.954" v="90"/>
          <ac:spMkLst>
            <pc:docMk/>
            <pc:sldMk cId="0" sldId="257"/>
            <ac:spMk id="17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568" v="129"/>
          <ac:spMkLst>
            <pc:docMk/>
            <pc:sldMk cId="0" sldId="257"/>
            <ac:spMk id="18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5:00:33.693" v="130"/>
          <ac:spMkLst>
            <pc:docMk/>
            <pc:sldMk cId="0" sldId="257"/>
            <ac:spMk id="19" creationId="{00000000-0000-0000-0000-000000000000}"/>
          </ac:spMkLst>
        </pc:spChg>
        <pc:spChg chg="mod">
          <ac:chgData name="Betina Moreira" userId="S::betina.moreira@connectwise.com::f4bf6df8-28bd-4308-8193-66ec6976aeb5" providerId="AD" clId="Web-{9E527219-3CDD-9338-9E94-76BB3FB31D06}" dt="2026-07-29T04:56:34.939" v="87"/>
          <ac:spMkLst>
            <pc:docMk/>
            <pc:sldMk cId="0" sldId="257"/>
            <ac:spMk id="20" creationId="{00000000-0000-0000-0000-000000000000}"/>
          </ac:spMkLst>
        </pc:spChg>
      </pc:sldChg>
      <pc:sldChg chg="mod modClrScheme chgLayout">
        <pc:chgData name="Betina Moreira" userId="S::betina.moreira@connectwise.com::f4bf6df8-28bd-4308-8193-66ec6976aeb5" providerId="AD" clId="Web-{9E527219-3CDD-9338-9E94-76BB3FB31D06}" dt="2026-07-29T02:22:07.142" v="27"/>
        <pc:sldMkLst>
          <pc:docMk/>
          <pc:sldMk cId="0" sldId="258"/>
        </pc:sldMkLst>
      </pc:sldChg>
      <pc:sldChg chg="mod modClrScheme chgLayout">
        <pc:chgData name="Betina Moreira" userId="S::betina.moreira@connectwise.com::f4bf6df8-28bd-4308-8193-66ec6976aeb5" providerId="AD" clId="Web-{9E527219-3CDD-9338-9E94-76BB3FB31D06}" dt="2026-07-29T02:22:07.142" v="27"/>
        <pc:sldMkLst>
          <pc:docMk/>
          <pc:sldMk cId="100785645" sldId="2147483506"/>
        </pc:sldMkLst>
      </pc:sldChg>
      <pc:sldChg chg="mod modClrScheme chgLayout">
        <pc:chgData name="Betina Moreira" userId="S::betina.moreira@connectwise.com::f4bf6df8-28bd-4308-8193-66ec6976aeb5" providerId="AD" clId="Web-{9E527219-3CDD-9338-9E94-76BB3FB31D06}" dt="2026-07-29T02:22:07.142" v="27"/>
        <pc:sldMkLst>
          <pc:docMk/>
          <pc:sldMk cId="1625560700" sldId="2147483600"/>
        </pc:sldMkLst>
      </pc:sldChg>
      <pc:sldMasterChg chg="add addSldLayout modSldLayout">
        <pc:chgData name="Betina Moreira" userId="S::betina.moreira@connectwise.com::f4bf6df8-28bd-4308-8193-66ec6976aeb5" providerId="AD" clId="Web-{9E527219-3CDD-9338-9E94-76BB3FB31D06}" dt="2026-07-29T02:22:07.142" v="27"/>
        <pc:sldMasterMkLst>
          <pc:docMk/>
          <pc:sldMasterMk cId="1959174455" sldId="2147483779"/>
        </pc:sldMasterMkLst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3976506272" sldId="2147483780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337538993" sldId="2147483781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794393521" sldId="2147483782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800500390" sldId="2147483783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088419630" sldId="2147483784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3021664755" sldId="2147483785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898779849" sldId="2147483786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873363717" sldId="2147483787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4283692264" sldId="2147483788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921632540" sldId="2147483789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0323542" sldId="2147483790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642356471" sldId="2147483791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927081454" sldId="2147483792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417231917" sldId="2147483793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845125833" sldId="2147483794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3999401379" sldId="2147483795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827585523" sldId="2147483796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3610775928" sldId="2147483797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346288001" sldId="2147483798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183267702" sldId="2147483799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176802374" sldId="2147483800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461640779" sldId="2147483801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783442124" sldId="2147483802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904494998" sldId="2147483803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751456162" sldId="2147483804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754246453" sldId="2147483805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247104226" sldId="2147483806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530770969" sldId="2147483807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447160039" sldId="2147483808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1693094785" sldId="2147483809"/>
          </pc:sldLayoutMkLst>
        </pc:sldLayoutChg>
        <pc:sldLayoutChg chg="add mod replId">
          <pc:chgData name="Betina Moreira" userId="S::betina.moreira@connectwise.com::f4bf6df8-28bd-4308-8193-66ec6976aeb5" providerId="AD" clId="Web-{9E527219-3CDD-9338-9E94-76BB3FB31D06}" dt="2026-07-29T02:22:07.142" v="27"/>
          <pc:sldLayoutMkLst>
            <pc:docMk/>
            <pc:sldMasterMk cId="1959174455" sldId="2147483779"/>
            <pc:sldLayoutMk cId="2311410265" sldId="2147483810"/>
          </pc:sldLayoutMkLst>
        </pc:sldLayoutChg>
      </pc:sldMasterChg>
    </pc:docChg>
  </pc:docChgLst>
  <pc:docChgLst>
    <pc:chgData name="Betina Moreira" userId="S::betina.moreira@connectwise.com::f4bf6df8-28bd-4308-8193-66ec6976aeb5" providerId="AD" clId="Web-{5986D5DA-DE2D-E456-D87A-99729DCDE935}"/>
    <pc:docChg chg="modSld">
      <pc:chgData name="Betina Moreira" userId="S::betina.moreira@connectwise.com::f4bf6df8-28bd-4308-8193-66ec6976aeb5" providerId="AD" clId="Web-{5986D5DA-DE2D-E456-D87A-99729DCDE935}" dt="2026-07-30T08:12:47.498" v="1"/>
      <pc:docMkLst>
        <pc:docMk/>
      </pc:docMkLst>
      <pc:sldChg chg="modSp">
        <pc:chgData name="Betina Moreira" userId="S::betina.moreira@connectwise.com::f4bf6df8-28bd-4308-8193-66ec6976aeb5" providerId="AD" clId="Web-{5986D5DA-DE2D-E456-D87A-99729DCDE935}" dt="2026-07-30T07:07:07.580" v="0" actId="1076"/>
        <pc:sldMkLst>
          <pc:docMk/>
          <pc:sldMk cId="2404338573" sldId="2147483606"/>
        </pc:sldMkLst>
        <pc:spChg chg="mod">
          <ac:chgData name="Betina Moreira" userId="S::betina.moreira@connectwise.com::f4bf6df8-28bd-4308-8193-66ec6976aeb5" providerId="AD" clId="Web-{5986D5DA-DE2D-E456-D87A-99729DCDE935}" dt="2026-07-30T07:07:07.580" v="0" actId="1076"/>
          <ac:spMkLst>
            <pc:docMk/>
            <pc:sldMk cId="2404338573" sldId="2147483606"/>
            <ac:spMk id="2" creationId="{00000000-0000-0000-0000-000000000000}"/>
          </ac:spMkLst>
        </pc:spChg>
      </pc:sldChg>
      <pc:sldChg chg="addSp">
        <pc:chgData name="Betina Moreira" userId="S::betina.moreira@connectwise.com::f4bf6df8-28bd-4308-8193-66ec6976aeb5" providerId="AD" clId="Web-{5986D5DA-DE2D-E456-D87A-99729DCDE935}" dt="2026-07-30T08:12:47.498" v="1"/>
        <pc:sldMkLst>
          <pc:docMk/>
          <pc:sldMk cId="1954248339" sldId="2147483611"/>
        </pc:sldMkLst>
        <pc:inkChg chg="add">
          <ac:chgData name="Betina Moreira" userId="S::betina.moreira@connectwise.com::f4bf6df8-28bd-4308-8193-66ec6976aeb5" providerId="AD" clId="Web-{5986D5DA-DE2D-E456-D87A-99729DCDE935}" dt="2026-07-30T08:12:47.498" v="1"/>
          <ac:inkMkLst>
            <pc:docMk/>
            <pc:sldMk cId="1954248339" sldId="2147483611"/>
            <ac:inkMk id="10" creationId="{BBD5AD22-8510-576A-3967-3C7C9E9411D9}"/>
          </ac:inkMkLst>
        </pc:inkChg>
      </pc:sldChg>
    </pc:docChg>
  </pc:docChgLst>
  <pc:docChgLst>
    <pc:chgData name="Betina Moreira" userId="S::betina.moreira@connectwise.com::f4bf6df8-28bd-4308-8193-66ec6976aeb5" providerId="AD" clId="Web-{DD860A1A-E264-CC7E-16DA-F92728ABFE4F}"/>
    <pc:docChg chg="modSld">
      <pc:chgData name="Betina Moreira" userId="S::betina.moreira@connectwise.com::f4bf6df8-28bd-4308-8193-66ec6976aeb5" providerId="AD" clId="Web-{DD860A1A-E264-CC7E-16DA-F92728ABFE4F}" dt="2026-07-30T00:26:30.824" v="101" actId="1076"/>
      <pc:docMkLst>
        <pc:docMk/>
      </pc:docMkLst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6-08-02T23:12:35.030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2614 9821 16383 0 0,'0'0'0'0'0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597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AU" b="1">
                <a:effectLst/>
              </a:rPr>
              <a:t>Service Desk Agents in Action</a:t>
            </a:r>
          </a:p>
          <a:p>
            <a:r>
              <a:rPr lang="en-AU"/>
              <a:t>Up to this point, we've talked about the challenge and the operating model.</a:t>
            </a:r>
          </a:p>
          <a:p>
            <a:r>
              <a:rPr lang="en-AU"/>
              <a:t>Now let's look at how ConnectWise Service Desk Agents bring that model to life.</a:t>
            </a:r>
          </a:p>
          <a:p>
            <a:endParaRPr lang="en-AU"/>
          </a:p>
          <a:p>
            <a:endParaRPr lang="en-AU"/>
          </a:p>
          <a:p>
            <a:pPr rtl="0"/>
            <a:r>
              <a:rPr lang="en-AU" b="1">
                <a:effectLst/>
              </a:rPr>
              <a:t>The Work Happens Inside PSA</a:t>
            </a:r>
          </a:p>
          <a:p>
            <a:r>
              <a:rPr lang="en-AU"/>
              <a:t>One of the biggest limitations of many AI solutions is that they sit outside the systems where work actually happens.</a:t>
            </a:r>
          </a:p>
          <a:p>
            <a:r>
              <a:rPr lang="en-AU"/>
              <a:t>They provide recommendations.</a:t>
            </a:r>
          </a:p>
          <a:p>
            <a:r>
              <a:rPr lang="en-AU"/>
              <a:t>They generate summaries.</a:t>
            </a:r>
          </a:p>
          <a:p>
            <a:r>
              <a:rPr lang="en-AU"/>
              <a:t>They offer guidance.</a:t>
            </a:r>
          </a:p>
          <a:p>
            <a:r>
              <a:rPr lang="en-AU"/>
              <a:t>But someone still has to take that information and perform the work.</a:t>
            </a:r>
          </a:p>
          <a:p>
            <a:r>
              <a:rPr lang="en-AU"/>
              <a:t>ConnectWise Service Desk Agents take a different approach.</a:t>
            </a:r>
          </a:p>
          <a:p>
            <a:r>
              <a:rPr lang="en-AU"/>
              <a:t>They operate directly inside ConnectWise PSA.</a:t>
            </a:r>
          </a:p>
          <a:p>
            <a:r>
              <a:rPr lang="en-AU"/>
              <a:t>The work happens where the work already lives.</a:t>
            </a:r>
          </a:p>
          <a:p>
            <a:endParaRPr lang="en-AU"/>
          </a:p>
          <a:p>
            <a:endParaRPr lang="en-AU"/>
          </a:p>
          <a:p>
            <a:pPr rtl="0"/>
            <a:r>
              <a:rPr lang="en-AU" b="1">
                <a:effectLst/>
              </a:rPr>
              <a:t>What Service Desk Agents Do</a:t>
            </a:r>
          </a:p>
          <a:p>
            <a:r>
              <a:rPr lang="en-AU"/>
              <a:t>As tickets enter PSA, Service Desk Agents can:</a:t>
            </a:r>
          </a:p>
          <a:p>
            <a:r>
              <a:rPr lang="en-AU"/>
              <a:t>Triage requests.</a:t>
            </a:r>
          </a:p>
          <a:p>
            <a:r>
              <a:rPr lang="en-AU"/>
              <a:t>Classify tickets.</a:t>
            </a:r>
          </a:p>
          <a:p>
            <a:r>
              <a:rPr lang="en-AU"/>
              <a:t>Set priorities.</a:t>
            </a:r>
          </a:p>
          <a:p>
            <a:r>
              <a:rPr lang="en-AU"/>
              <a:t>Assign work.</a:t>
            </a:r>
          </a:p>
          <a:p>
            <a:r>
              <a:rPr lang="en-AU"/>
              <a:t>Generate documentation.</a:t>
            </a:r>
          </a:p>
          <a:p>
            <a:r>
              <a:rPr lang="en-AU"/>
              <a:t>Execute workflow actions.</a:t>
            </a:r>
          </a:p>
          <a:p>
            <a:r>
              <a:rPr lang="en-AU"/>
              <a:t>Instead of acting as a separate tool, the agents become part of the operational workflow.</a:t>
            </a:r>
          </a:p>
          <a:p>
            <a:endParaRPr lang="en-AU"/>
          </a:p>
          <a:p>
            <a:endParaRPr lang="en-AU"/>
          </a:p>
          <a:p>
            <a:pPr rtl="0"/>
            <a:r>
              <a:rPr lang="en-AU" b="1">
                <a:effectLst/>
              </a:rPr>
              <a:t>From Recommendations to Action</a:t>
            </a:r>
          </a:p>
          <a:p>
            <a:r>
              <a:rPr lang="en-AU"/>
              <a:t>This is an important distinction.</a:t>
            </a:r>
          </a:p>
          <a:p>
            <a:r>
              <a:rPr lang="en-AU"/>
              <a:t>A copilot might create a great summary.</a:t>
            </a:r>
          </a:p>
          <a:p>
            <a:r>
              <a:rPr lang="en-AU"/>
              <a:t>But someone still needs to review it, route the ticket, update fields, and move the work forward.</a:t>
            </a:r>
          </a:p>
          <a:p>
            <a:r>
              <a:rPr lang="en-AU"/>
              <a:t>Service Desk Agents go beyond recommendations.</a:t>
            </a:r>
          </a:p>
          <a:p>
            <a:r>
              <a:rPr lang="en-AU"/>
              <a:t>They help move the ticket through the workflow automatically.</a:t>
            </a:r>
          </a:p>
          <a:p>
            <a:r>
              <a:rPr lang="en-AU"/>
              <a:t>Less manual handling.</a:t>
            </a:r>
          </a:p>
          <a:p>
            <a:r>
              <a:rPr lang="en-AU"/>
              <a:t>Less waiting.</a:t>
            </a:r>
          </a:p>
          <a:p>
            <a:r>
              <a:rPr lang="en-AU"/>
              <a:t>Less administrative work.</a:t>
            </a:r>
          </a:p>
          <a:p>
            <a:endParaRPr lang="en-AU"/>
          </a:p>
          <a:p>
            <a:endParaRPr lang="en-AU"/>
          </a:p>
          <a:p>
            <a:pPr rtl="0"/>
            <a:r>
              <a:rPr lang="en-AU" b="1">
                <a:effectLst/>
              </a:rPr>
              <a:t>Why It Matters</a:t>
            </a:r>
          </a:p>
          <a:p>
            <a:r>
              <a:rPr lang="en-AU"/>
              <a:t>Value isn't created when AI generates an answer.</a:t>
            </a:r>
          </a:p>
          <a:p>
            <a:r>
              <a:rPr lang="en-AU"/>
              <a:t>Value is created when work gets completed accurately, consistently, and at scale.</a:t>
            </a:r>
          </a:p>
          <a:p>
            <a:r>
              <a:rPr lang="en-AU"/>
              <a:t>That's why Service Desk Agents focus on workflow outcomes.</a:t>
            </a:r>
          </a:p>
          <a:p>
            <a:r>
              <a:rPr lang="en-AU"/>
              <a:t>Fewer manual touches.</a:t>
            </a:r>
          </a:p>
          <a:p>
            <a:r>
              <a:rPr lang="en-AU"/>
              <a:t>Fewer reassignments.</a:t>
            </a:r>
          </a:p>
          <a:p>
            <a:r>
              <a:rPr lang="en-AU"/>
              <a:t>Faster time to resolution.</a:t>
            </a:r>
          </a:p>
          <a:p>
            <a:r>
              <a:rPr lang="en-AU"/>
              <a:t>More consistency across the Service Desk.</a:t>
            </a:r>
          </a:p>
          <a:p>
            <a:endParaRPr lang="en-AU"/>
          </a:p>
          <a:p>
            <a:endParaRPr lang="en-AU"/>
          </a:p>
          <a:p>
            <a:pPr rtl="0"/>
            <a:r>
              <a:rPr lang="en-AU" b="1">
                <a:effectLst/>
              </a:rPr>
              <a:t>The Business Impact</a:t>
            </a:r>
          </a:p>
          <a:p>
            <a:r>
              <a:rPr lang="en-AU"/>
              <a:t>This isn't about replacing technicians.</a:t>
            </a:r>
          </a:p>
          <a:p>
            <a:r>
              <a:rPr lang="en-AU"/>
              <a:t>It's about removing the repetitive work that slows them down.</a:t>
            </a:r>
          </a:p>
          <a:p>
            <a:r>
              <a:rPr lang="en-AU"/>
              <a:t>AI handles the preparation.</a:t>
            </a:r>
          </a:p>
          <a:p>
            <a:r>
              <a:rPr lang="en-AU"/>
              <a:t>Technicians focus on resolution.</a:t>
            </a:r>
          </a:p>
          <a:p>
            <a:r>
              <a:rPr lang="en-AU"/>
              <a:t>The result is a Service Desk that operates faster, more consistently, and with greater capacity than traditional human-only models.</a:t>
            </a:r>
          </a:p>
          <a:p>
            <a:endParaRPr lang="en-AU"/>
          </a:p>
          <a:p>
            <a:endParaRPr lang="en-AU"/>
          </a:p>
          <a:p>
            <a:pPr rtl="0"/>
            <a:r>
              <a:rPr lang="en-AU" b="1">
                <a:effectLst/>
              </a:rPr>
              <a:t>Reflect</a:t>
            </a:r>
          </a:p>
          <a:p>
            <a:pPr rtl="0"/>
            <a:r>
              <a:rPr lang="en-AU"/>
              <a:t>When L1 routes a ticket today, the path is manual end to end. Copy-paste, KB lookup, documentation slow under pressure, and up to 25% of tickets reassigned or escalated.</a:t>
            </a:r>
          </a:p>
          <a:p>
            <a:r>
              <a:rPr lang="en-AU"/>
              <a:t>You want agents native in PSA to triage, classify, and assign. That is the fix you described.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4D747-9380-41EE-9946-EC9EC0CA5D1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930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FigureOut">
              <a:rPr lang="en-US" dirty="0"/>
              <a:t>8/2/2026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506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37D881E9-FF16-48A7-B8AA-A17AAAEAD6E1}" type="datetimeFigureOut">
              <a:rPr lang="en-US" dirty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632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862C1B48-5712-40E8-928E-1136C5D12A17}" type="datetimeFigureOut">
              <a:rPr lang="en-US" dirty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3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2BDF39F2-6977-4B14-98E3-4DFE82804B0D}" type="datetimeFigureOut">
              <a:rPr lang="en-US" dirty="0"/>
              <a:t>8/2/2026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2356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C1B48-5712-40E8-928E-1136C5D12A17}" type="datetimeFigureOut">
              <a:rPr lang="en-US" dirty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708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3EC03A-74B3-46B6-A70D-0B367EABDC7F}" type="datetimeFigureOut">
              <a:rPr lang="en-US" dirty="0"/>
              <a:t>8/2/2026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72319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D6F66A7C-2450-4D43-AEC7-53AFAE9E8A03}" type="datetimeFigureOut">
              <a:rPr lang="en-US" dirty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5125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 noChangeAspect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FBC323F5-F813-45BA-B261-A7C41DB03AE5}" type="datetimeFigureOut">
              <a:rPr lang="en-US" dirty="0"/>
              <a:t>8/2/2026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9401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A97960-D10E-4C66-898F-E062784CD6C7}" type="datetimeFigureOut">
              <a:rPr lang="en-US" dirty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7585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4A97960-D10E-4C66-898F-E062784CD6C7}" type="datetimeFigureOut">
              <a:rPr lang="en-US" dirty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775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7B77AD4-7B4F-4A76-ADEB-9CF6601338DB}" type="datetimeFigureOut">
              <a:rPr lang="en-US" dirty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6288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0EE6BAA-0080-49BB-A5F6-D96B22DFE410}" type="datetimeFigureOut">
              <a:rPr lang="en-US" dirty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75389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E0CC3F-E257-4F6E-9E6A-B96D887699EC}" type="datetimeFigureOut">
              <a:rPr lang="en-US" dirty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32677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0BDAA3E-BE52-42BC-99E8-CCCB81A57ABD}" type="datetimeFigureOut">
              <a:rPr lang="en-US" dirty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Quote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8023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B1491A9-BF26-4517-AB22-6183D453A902}" type="datetimeFigureOut">
              <a:rPr lang="en-US" dirty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16407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A5024DF-23AF-419A-978A-28215FBF1E37}" type="datetimeFigureOut">
              <a:rPr lang="en-US" dirty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34421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B01CFC0-D171-4F9D-A610-2F47C1080058}" type="datetimeFigureOut">
              <a:rPr lang="en-US" dirty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4949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7DA2CEDE-2AB4-4FB8-9551-E0AA4222B1A3}" type="datetimeFigureOut">
              <a:rPr lang="en-US" dirty="0"/>
              <a:t>8/2/2026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1600" b="1"/>
            </a:lvl2pPr>
            <a:lvl3pPr marL="914400" indent="0">
              <a:buNone/>
              <a:defRPr sz="16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51456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42483-B3E3-4399-B6B2-4B1D067F8CE5}" type="datetimeFigureOut">
              <a:rPr lang="en-US" dirty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464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6574F-2CAD-411B-9EF3-12D0DF2C09EB}" type="datetimeFigureOut">
              <a:rPr lang="en-US" dirty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04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07709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_Slide">
    <p:bg>
      <p:bgPr>
        <a:solidFill>
          <a:srgbClr val="0D10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039E290B-A6F6-238E-41E8-BFDC83FBD8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502" y="533400"/>
            <a:ext cx="10302798" cy="5501630"/>
          </a:xfrm>
        </p:spPr>
        <p:txBody>
          <a:bodyPr anchor="t">
            <a:noAutofit/>
          </a:bodyPr>
          <a:lstStyle>
            <a:lvl1pPr marL="228600" indent="-228600" algn="l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60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55576C6C-4BDE-FFF9-326F-29AA6DCBEC3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4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6003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21560963-1EEA-4BDE-8FF9-3FEE13B5D43C}" type="datetimeFigureOut">
              <a:rPr lang="en-US" dirty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393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Title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AD8B535-02B7-0644-8C9B-392DBBC9B862}"/>
              </a:ext>
            </a:extLst>
          </p:cNvPr>
          <p:cNvSpPr txBox="1"/>
          <p:nvPr/>
        </p:nvSpPr>
        <p:spPr>
          <a:xfrm>
            <a:off x="11793415" y="-914400"/>
            <a:ext cx="0" cy="0"/>
          </a:xfrm>
          <a:prstGeom prst="rect">
            <a:avLst/>
          </a:prstGeom>
        </p:spPr>
        <p:txBody>
          <a:bodyPr vert="horz" wrap="none" lIns="91416" tIns="45708" rIns="91416" bIns="45708" rtlCol="0">
            <a:noAutofit/>
          </a:bodyPr>
          <a:lstStyle/>
          <a:p>
            <a:pPr algn="l"/>
            <a:endParaRPr lang="en-US" sz="1799" b="0">
              <a:latin typeface="Calibri Light" panose="020F0302020204030204" pitchFamily="34" charset="0"/>
            </a:endParaRPr>
          </a:p>
        </p:txBody>
      </p:sp>
      <p:sp>
        <p:nvSpPr>
          <p:cNvPr id="45" name="Title 44">
            <a:extLst>
              <a:ext uri="{FF2B5EF4-FFF2-40B4-BE49-F238E27FC236}">
                <a16:creationId xmlns:a16="http://schemas.microsoft.com/office/drawing/2014/main" id="{C629FBE1-1840-DDE7-C4EA-AC26D6703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390" y="2945177"/>
            <a:ext cx="4725011" cy="961861"/>
          </a:xfrm>
        </p:spPr>
        <p:txBody>
          <a:bodyPr>
            <a:normAutofit/>
          </a:bodyPr>
          <a:lstStyle>
            <a:lvl1pPr>
              <a:defRPr sz="4799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GB"/>
              <a:t>Section title</a:t>
            </a:r>
            <a:endParaRPr lang="en-US"/>
          </a:p>
        </p:txBody>
      </p:sp>
      <p:sp>
        <p:nvSpPr>
          <p:cNvPr id="55" name="Content Placeholder 54">
            <a:extLst>
              <a:ext uri="{FF2B5EF4-FFF2-40B4-BE49-F238E27FC236}">
                <a16:creationId xmlns:a16="http://schemas.microsoft.com/office/drawing/2014/main" id="{11948EB0-0AE7-8842-3172-EB636AA6856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761390" y="4144604"/>
            <a:ext cx="4029272" cy="449451"/>
          </a:xfrm>
        </p:spPr>
        <p:txBody>
          <a:bodyPr>
            <a:noAutofit/>
          </a:bodyPr>
          <a:lstStyle>
            <a:lvl1pPr marL="0" indent="0">
              <a:buNone/>
              <a:defRPr sz="2799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063" indent="0">
              <a:buNone/>
              <a:defRPr sz="2799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914126" indent="0">
              <a:buNone/>
              <a:defRPr sz="2799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371189" indent="0">
              <a:buNone/>
              <a:defRPr sz="2799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828251" indent="0">
              <a:buNone/>
              <a:defRPr sz="2799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GB"/>
              <a:t>Subtitle</a:t>
            </a:r>
          </a:p>
          <a:p>
            <a:pPr lvl="0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DB5398-1CE2-BD12-04E4-ADBF7C63E65A}"/>
              </a:ext>
            </a:extLst>
          </p:cNvPr>
          <p:cNvCxnSpPr>
            <a:cxnSpLocks/>
          </p:cNvCxnSpPr>
          <p:nvPr/>
        </p:nvCxnSpPr>
        <p:spPr>
          <a:xfrm>
            <a:off x="761390" y="4993486"/>
            <a:ext cx="952133" cy="0"/>
          </a:xfrm>
          <a:prstGeom prst="line">
            <a:avLst/>
          </a:prstGeom>
          <a:ln w="60325" cap="rnd">
            <a:solidFill>
              <a:srgbClr val="C5E6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B4CF223-8D22-AB42-DB24-FAB9BAA83648}"/>
              </a:ext>
            </a:extLst>
          </p:cNvPr>
          <p:cNvSpPr txBox="1"/>
          <p:nvPr/>
        </p:nvSpPr>
        <p:spPr>
          <a:xfrm>
            <a:off x="3891280" y="1412240"/>
            <a:ext cx="0" cy="0"/>
          </a:xfrm>
          <a:prstGeom prst="rect">
            <a:avLst/>
          </a:prstGeom>
        </p:spPr>
        <p:txBody>
          <a:bodyPr vert="horz" wrap="none" lIns="91416" tIns="45708" rIns="91416" bIns="45708" rtlCol="0">
            <a:noAutofit/>
          </a:bodyPr>
          <a:lstStyle/>
          <a:p>
            <a:pPr algn="l"/>
            <a:endParaRPr lang="en-US" sz="1799" b="0">
              <a:latin typeface="Calibri Light" panose="020F0302020204030204" pitchFamily="34" charset="0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9CB0FAD8-12BF-8A91-AA5C-8164754E9E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337234" y="6302647"/>
            <a:ext cx="569844" cy="5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94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1410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FigureOut">
              <a:rPr lang="en-US" dirty="0"/>
              <a:t>8/2/2026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00500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2CEDE-2AB4-4FB8-9551-E0AA4222B1A3}" type="datetimeFigureOut">
              <a:rPr lang="en-US" dirty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41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FigureOut">
              <a:rPr lang="en-US" dirty="0"/>
              <a:t>8/2/2026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1664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75515BC3-2A9C-497B-B82C-246EEDDDF89C}" type="datetimeFigureOut">
              <a:rPr lang="en-US" dirty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 noChangeAspect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 anchor="t"/>
          <a:lstStyle>
            <a:lvl1pPr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877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7DA2CEDE-2AB4-4FB8-9551-E0AA4222B1A3}" type="datetimeFigureOut">
              <a:rPr lang="en-US" dirty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3363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3E08220-0958-4EB6-84AC-FBA5654D4035}" type="datetimeFigureOut">
              <a:rPr lang="en-US" dirty="0"/>
              <a:t>8/2/2026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E0677F5-4A8A-4BF1-96BE-3BAE8FBAFE2E}" type="slidenum">
              <a:rPr lang="en-US" dirty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83692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7DA2CEDE-2AB4-4FB8-9551-E0AA4222B1A3}" type="datetimeFigureOut">
              <a:rPr lang="en-US" dirty="0"/>
              <a:pPr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5E0677F5-4A8A-4BF1-96BE-3BAE8FBAFE2E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91744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  <p:sldLayoutId id="2147483799" r:id="rId20"/>
    <p:sldLayoutId id="2147483800" r:id="rId21"/>
    <p:sldLayoutId id="2147483801" r:id="rId22"/>
    <p:sldLayoutId id="2147483802" r:id="rId23"/>
    <p:sldLayoutId id="2147483803" r:id="rId24"/>
    <p:sldLayoutId id="2147483804" r:id="rId25"/>
    <p:sldLayoutId id="2147483805" r:id="rId26"/>
    <p:sldLayoutId id="2147483806" r:id="rId27"/>
    <p:sldLayoutId id="2147483807" r:id="rId28"/>
    <p:sldLayoutId id="2147483808" r:id="rId29"/>
    <p:sldLayoutId id="2147483809" r:id="rId30"/>
    <p:sldLayoutId id="2147483810" r:id="rId3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2.svg"/><Relationship Id="rId5" Type="http://schemas.openxmlformats.org/officeDocument/2006/relationships/image" Target="../media/image11.svg"/><Relationship Id="rId4" Type="http://schemas.openxmlformats.org/officeDocument/2006/relationships/image" Target="../media/image1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8.sv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1D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418320" y="-1645920"/>
            <a:ext cx="5029200" cy="5029200"/>
          </a:xfrm>
          <a:prstGeom prst="ellipse">
            <a:avLst/>
          </a:prstGeom>
          <a:solidFill>
            <a:srgbClr val="29389A">
              <a:alpha val="4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607040" y="4206240"/>
            <a:ext cx="2926080" cy="2926080"/>
          </a:xfrm>
          <a:prstGeom prst="ellipse">
            <a:avLst/>
          </a:prstGeom>
          <a:solidFill>
            <a:srgbClr val="00C4B6">
              <a:alpha val="2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-1097280" y="4846320"/>
            <a:ext cx="3291840" cy="3291840"/>
          </a:xfrm>
          <a:prstGeom prst="ellipse">
            <a:avLst/>
          </a:prstGeom>
          <a:solidFill>
            <a:srgbClr val="4970FF">
              <a:alpha val="2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200">
                <a:solidFill>
                  <a:srgbClr val="00C4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CONNECT IT  x  CONNECTWISE</a:t>
            </a:r>
            <a:endParaRPr lang="en-US" sz="1300"/>
          </a:p>
        </p:txBody>
      </p:sp>
      <p:sp>
        <p:nvSpPr>
          <p:cNvPr id="6" name="Text 4"/>
          <p:cNvSpPr/>
          <p:nvPr/>
        </p:nvSpPr>
        <p:spPr>
          <a:xfrm>
            <a:off x="640080" y="1874520"/>
            <a:ext cx="9875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Your Techs Their Time Back.</a:t>
            </a:r>
            <a:endParaRPr lang="en-US" sz="4000"/>
          </a:p>
        </p:txBody>
      </p:sp>
      <p:sp>
        <p:nvSpPr>
          <p:cNvPr id="7" name="Text 5"/>
          <p:cNvSpPr/>
          <p:nvPr/>
        </p:nvSpPr>
        <p:spPr>
          <a:xfrm>
            <a:off x="640080" y="2880360"/>
            <a:ext cx="8961120" cy="73152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r>
              <a:rPr lang="en-US" sz="1600">
                <a:solidFill>
                  <a:srgbClr val="C7CBE0"/>
                </a:solidFill>
                <a:latin typeface="Arial"/>
                <a:ea typeface="Arial" pitchFamily="34" charset="-122"/>
                <a:cs typeface="Arial"/>
              </a:rPr>
              <a:t>How  AI agentic AI helps Tech Connect IT save time, save money, and scale without adding headcount</a:t>
            </a:r>
            <a:endParaRPr lang="en-US" sz="1600">
              <a:latin typeface="Arial"/>
              <a:cs typeface="Arial"/>
            </a:endParaRPr>
          </a:p>
        </p:txBody>
      </p:sp>
      <p:sp>
        <p:nvSpPr>
          <p:cNvPr id="8" name="Shape 6"/>
          <p:cNvSpPr/>
          <p:nvPr/>
        </p:nvSpPr>
        <p:spPr>
          <a:xfrm>
            <a:off x="640080" y="3794760"/>
            <a:ext cx="502920" cy="54864"/>
          </a:xfrm>
          <a:prstGeom prst="rect">
            <a:avLst/>
          </a:prstGeom>
          <a:solidFill>
            <a:srgbClr val="00C4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640080" y="6035040"/>
            <a:ext cx="5486400" cy="3200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9AA0C0"/>
                </a:solidFill>
                <a:latin typeface="Arial"/>
                <a:ea typeface="Arial" pitchFamily="34" charset="-122"/>
                <a:cs typeface="Arial"/>
              </a:rPr>
              <a:t>Presented to Tec Connect IT  |  April 2026</a:t>
            </a:r>
            <a:endParaRPr lang="en-US" sz="1200"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BBD5AD22-8510-576A-3967-3C7C9E9411D9}"/>
                  </a:ext>
                </a:extLst>
              </p14:cNvPr>
              <p14:cNvContentPartPr/>
              <p14:nvPr/>
            </p14:nvContentPartPr>
            <p14:xfrm>
              <a:off x="557212" y="3840956"/>
              <a:ext cx="11906" cy="11906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BBD5AD22-8510-576A-3967-3C7C9E9411D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38088" y="3245656"/>
                <a:ext cx="1190600" cy="1190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54248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gradFill rotWithShape="1">
            <a:gsLst>
              <a:gs pos="0">
                <a:srgbClr val="00C9A7"/>
              </a:gs>
              <a:gs pos="100000">
                <a:srgbClr val="7B8FE8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57150" cy="6858000"/>
          </a:xfrm>
          <a:prstGeom prst="rect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533400" y="3354883"/>
            <a:ext cx="4945260" cy="755749"/>
          </a:xfrm>
          <a:prstGeom prst="roundRect">
            <a:avLst>
              <a:gd name="adj" fmla="val 10082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33400" y="3354883"/>
            <a:ext cx="38100" cy="755749"/>
          </a:xfrm>
          <a:prstGeom prst="rect">
            <a:avLst/>
          </a:prstGeom>
          <a:solidFill>
            <a:srgbClr val="7B8F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29537" y="3549908"/>
            <a:ext cx="129477" cy="129477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33400" y="4495353"/>
            <a:ext cx="4572000" cy="306288"/>
          </a:xfrm>
          <a:prstGeom prst="roundRect">
            <a:avLst>
              <a:gd name="adj" fmla="val 18658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811" y="4596423"/>
            <a:ext cx="103916" cy="103916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533400" y="4859535"/>
            <a:ext cx="4572000" cy="306288"/>
          </a:xfrm>
          <a:prstGeom prst="roundRect">
            <a:avLst>
              <a:gd name="adj" fmla="val 18658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811" y="4960596"/>
            <a:ext cx="103916" cy="103916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33400" y="5223718"/>
            <a:ext cx="4572000" cy="306288"/>
          </a:xfrm>
          <a:prstGeom prst="roundRect">
            <a:avLst>
              <a:gd name="adj" fmla="val 18658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9811" y="5324769"/>
            <a:ext cx="103916" cy="103916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8753475" y="1508968"/>
            <a:ext cx="2343150" cy="2343150"/>
          </a:xfrm>
          <a:prstGeom prst="ellipse">
            <a:avLst/>
          </a:prstGeom>
          <a:solidFill>
            <a:srgbClr val="1A2145"/>
          </a:solidFill>
          <a:ln w="38100">
            <a:solidFill>
              <a:srgbClr val="2E3B6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8953500" y="1708993"/>
            <a:ext cx="1943100" cy="1943100"/>
          </a:xfrm>
          <a:prstGeom prst="ellipse">
            <a:avLst/>
          </a:prstGeom>
          <a:solidFill>
            <a:srgbClr val="212B56"/>
          </a:solidFill>
          <a:ln w="25400">
            <a:solidFill>
              <a:srgbClr val="00C9A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8524875" y="4050208"/>
            <a:ext cx="2800350" cy="312241"/>
          </a:xfrm>
          <a:prstGeom prst="roundRect">
            <a:avLst>
              <a:gd name="adj" fmla="val 50000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94675" y="4141485"/>
            <a:ext cx="113292" cy="129477"/>
          </a:xfrm>
          <a:prstGeom prst="rect">
            <a:avLst/>
          </a:prstGeom>
        </p:spPr>
      </p:pic>
      <p:sp>
        <p:nvSpPr>
          <p:cNvPr id="17" name="Rounded Rectangle 16"/>
          <p:cNvSpPr/>
          <p:nvPr/>
        </p:nvSpPr>
        <p:spPr>
          <a:xfrm>
            <a:off x="8524875" y="4446240"/>
            <a:ext cx="2800350" cy="312241"/>
          </a:xfrm>
          <a:prstGeom prst="roundRect">
            <a:avLst>
              <a:gd name="adj" fmla="val 50000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2756" y="4537504"/>
            <a:ext cx="97128" cy="129481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8524875" y="4842271"/>
            <a:ext cx="2800350" cy="312241"/>
          </a:xfrm>
          <a:prstGeom prst="roundRect">
            <a:avLst>
              <a:gd name="adj" fmla="val 50000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686582" y="4937575"/>
            <a:ext cx="129477" cy="121384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533267" y="1133327"/>
            <a:ext cx="1094097" cy="203829"/>
          </a:xfrm>
          <a:prstGeom prst="rect">
            <a:avLst/>
          </a:prstGeom>
          <a:solidFill>
            <a:srgbClr val="00C9A7"/>
          </a:solidFill>
        </p:spPr>
        <p:txBody>
          <a:bodyPr wrap="none" lIns="106677" tIns="30479" rIns="106677" bIns="30479">
            <a:spAutoFit/>
          </a:bodyPr>
          <a:lstStyle/>
          <a:p>
            <a:pPr algn="l"/>
            <a:r>
              <a:rPr sz="791" b="1" i="0">
                <a:solidFill>
                  <a:srgbClr val="151C35"/>
                </a:solidFill>
                <a:latin typeface="Montserrat"/>
              </a:rPr>
              <a:t>Pre-Session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3386" y="1464580"/>
            <a:ext cx="3059532" cy="84026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2480" b="1" i="0">
                <a:solidFill>
                  <a:srgbClr val="FFFFFF"/>
                </a:solidFill>
                <a:latin typeface="Montserrat"/>
              </a:rPr>
              <a:t>Up and Running</a:t>
            </a:r>
          </a:p>
          <a:p>
            <a:pPr algn="l"/>
            <a:r>
              <a:rPr sz="2480" b="1" i="0">
                <a:solidFill>
                  <a:srgbClr val="00C9A7"/>
                </a:solidFill>
                <a:latin typeface="Montserrat"/>
              </a:rPr>
              <a:t>Fast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3386" y="2383125"/>
            <a:ext cx="4281380" cy="73102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45" b="1" i="0">
                <a:solidFill>
                  <a:srgbClr val="E4E8F5"/>
                </a:solidFill>
                <a:latin typeface="Open Sans"/>
              </a:rPr>
              <a:t>Learns from the PSA, RMM, and knowledge base data you already have — live in under 30 minutes, no complex workflow-building.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9537" y="3520441"/>
            <a:ext cx="4487651" cy="42176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47" b="0" i="0">
                <a:solidFill>
                  <a:srgbClr val="C8D0E8"/>
                </a:solidFill>
                <a:latin typeface="Open Sans"/>
              </a:rPr>
              <a:t>No migration, no heavy configuration — zofiQ reads your existing data and is ready to act.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3386" y="4278106"/>
            <a:ext cx="1020488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7B8FE8"/>
                </a:solidFill>
                <a:latin typeface="Montserrat"/>
              </a:rPr>
              <a:t>Step 1 — Setup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67348" y="4562658"/>
            <a:ext cx="1389871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C8D0E8"/>
                </a:solidFill>
                <a:latin typeface="Open Sans"/>
              </a:rPr>
              <a:t>Create PSA API member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7348" y="4926831"/>
            <a:ext cx="1448805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C8D0E8"/>
                </a:solidFill>
                <a:latin typeface="Open Sans"/>
              </a:rPr>
              <a:t>Complete data migration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67348" y="5291005"/>
            <a:ext cx="2171496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C8D0E8"/>
                </a:solidFill>
                <a:latin typeface="Open Sans"/>
              </a:rPr>
              <a:t>Wait ~7 days for AI to learn from 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525803" y="2215400"/>
            <a:ext cx="797996" cy="514337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955" b="1" i="0">
                <a:solidFill>
                  <a:srgbClr val="00C9A7"/>
                </a:solidFill>
                <a:latin typeface="Montserrat"/>
              </a:rPr>
              <a:t>&lt;30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596495" y="2712473"/>
            <a:ext cx="656613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55" b="1" i="0">
                <a:solidFill>
                  <a:srgbClr val="FFFFFF"/>
                </a:solidFill>
                <a:latin typeface="Montserrat"/>
              </a:rPr>
              <a:t>minutes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439485" y="2931543"/>
            <a:ext cx="970632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850" b="1" i="0">
                <a:solidFill>
                  <a:srgbClr val="8A96BE"/>
                </a:solidFill>
                <a:latin typeface="Open Sans"/>
              </a:rPr>
              <a:t>live &amp; operational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892258" y="4120501"/>
            <a:ext cx="1835897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94" b="1" i="0">
                <a:solidFill>
                  <a:srgbClr val="E4E8F5"/>
                </a:solidFill>
                <a:latin typeface="Open Sans"/>
              </a:rPr>
              <a:t>Reads existing PSA &amp; RMM data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892258" y="4516522"/>
            <a:ext cx="1294623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94" b="1" i="0">
                <a:solidFill>
                  <a:srgbClr val="E4E8F5"/>
                </a:solidFill>
                <a:latin typeface="Open Sans"/>
              </a:rPr>
              <a:t>No migration required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92258" y="4912544"/>
            <a:ext cx="1598374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94" b="1" i="0">
                <a:solidFill>
                  <a:srgbClr val="E4E8F5"/>
                </a:solidFill>
                <a:latin typeface="Open Sans"/>
              </a:rPr>
              <a:t>Zero complex configuration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3386" y="6612119"/>
            <a:ext cx="2398602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8A96BE"/>
                </a:solidFill>
                <a:latin typeface="Open Sans"/>
              </a:rPr>
              <a:t>Tech Connect IT | ConnectWise Partnership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1607708" y="6621644"/>
            <a:ext cx="126798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22" b="1" i="0">
                <a:solidFill>
                  <a:srgbClr val="8A96BE"/>
                </a:solidFill>
                <a:latin typeface="Montserrat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539228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57150" cy="6858000"/>
          </a:xfrm>
          <a:prstGeom prst="rect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57200" y="1799480"/>
            <a:ext cx="11277600" cy="9525"/>
          </a:xfrm>
          <a:prstGeom prst="rect">
            <a:avLst/>
          </a:prstGeom>
          <a:solidFill>
            <a:srgbClr val="2E3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ounded Rectangle 3"/>
          <p:cNvSpPr/>
          <p:nvPr/>
        </p:nvSpPr>
        <p:spPr>
          <a:xfrm>
            <a:off x="457200" y="1976586"/>
            <a:ext cx="3637359" cy="4222402"/>
          </a:xfrm>
          <a:prstGeom prst="roundRect">
            <a:avLst>
              <a:gd name="adj" fmla="val 3142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710505" y="2218432"/>
            <a:ext cx="438150" cy="438150"/>
          </a:xfrm>
          <a:prstGeom prst="ellipse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33189" y="2360338"/>
            <a:ext cx="195335" cy="154066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710505" y="5679132"/>
            <a:ext cx="3130748" cy="297060"/>
          </a:xfrm>
          <a:prstGeom prst="roundRect">
            <a:avLst>
              <a:gd name="adj" fmla="val 19238"/>
            </a:avLst>
          </a:prstGeom>
          <a:solidFill>
            <a:srgbClr val="1A21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841920" y="5789562"/>
            <a:ext cx="76200" cy="76200"/>
          </a:xfrm>
          <a:prstGeom prst="ellipse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277320" y="1976586"/>
            <a:ext cx="3637359" cy="4222402"/>
          </a:xfrm>
          <a:prstGeom prst="roundRect">
            <a:avLst>
              <a:gd name="adj" fmla="val 3142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4530625" y="2218432"/>
            <a:ext cx="438150" cy="438150"/>
          </a:xfrm>
          <a:prstGeom prst="ellipse">
            <a:avLst/>
          </a:prstGeom>
          <a:solidFill>
            <a:srgbClr val="7C8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0464" y="2338329"/>
            <a:ext cx="198085" cy="19808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4530625" y="5679132"/>
            <a:ext cx="3130748" cy="297060"/>
          </a:xfrm>
          <a:prstGeom prst="roundRect">
            <a:avLst>
              <a:gd name="adj" fmla="val 19238"/>
            </a:avLst>
          </a:prstGeom>
          <a:solidFill>
            <a:srgbClr val="1A21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4662041" y="5789562"/>
            <a:ext cx="76200" cy="76200"/>
          </a:xfrm>
          <a:prstGeom prst="ellipse">
            <a:avLst/>
          </a:prstGeom>
          <a:solidFill>
            <a:srgbClr val="7B8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ounded Rectangle 13"/>
          <p:cNvSpPr/>
          <p:nvPr/>
        </p:nvSpPr>
        <p:spPr>
          <a:xfrm>
            <a:off x="8097440" y="1976586"/>
            <a:ext cx="3637359" cy="4222402"/>
          </a:xfrm>
          <a:prstGeom prst="roundRect">
            <a:avLst>
              <a:gd name="adj" fmla="val 3142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ounded Rectangle 14"/>
          <p:cNvSpPr/>
          <p:nvPr/>
        </p:nvSpPr>
        <p:spPr>
          <a:xfrm>
            <a:off x="8350746" y="2218432"/>
            <a:ext cx="3130748" cy="207168"/>
          </a:xfrm>
          <a:prstGeom prst="roundRect">
            <a:avLst>
              <a:gd name="adj" fmla="val 18390"/>
            </a:avLst>
          </a:prstGeom>
          <a:solidFill>
            <a:srgbClr val="F5A623">
              <a:alpha val="1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8451651" y="2293441"/>
            <a:ext cx="57150" cy="57150"/>
          </a:xfrm>
          <a:prstGeom prst="ellipse">
            <a:avLst/>
          </a:prstGeom>
          <a:solidFill>
            <a:srgbClr val="F5A6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7942" y="2970931"/>
            <a:ext cx="103928" cy="74237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7942" y="3272896"/>
            <a:ext cx="103928" cy="74237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7942" y="3574860"/>
            <a:ext cx="103928" cy="74237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57942" y="4077887"/>
            <a:ext cx="103928" cy="74237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8350746" y="5679132"/>
            <a:ext cx="3130748" cy="297060"/>
          </a:xfrm>
          <a:prstGeom prst="roundRect">
            <a:avLst>
              <a:gd name="adj" fmla="val 19238"/>
            </a:avLst>
          </a:prstGeom>
          <a:solidFill>
            <a:srgbClr val="1A21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8482161" y="5789562"/>
            <a:ext cx="76200" cy="76200"/>
          </a:xfrm>
          <a:prstGeom prst="ellipse">
            <a:avLst/>
          </a:prstGeom>
          <a:solidFill>
            <a:srgbClr val="F5A6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57069" y="365542"/>
            <a:ext cx="1120588" cy="203829"/>
          </a:xfrm>
          <a:prstGeom prst="rect">
            <a:avLst/>
          </a:prstGeom>
          <a:solidFill>
            <a:srgbClr val="00C9A7"/>
          </a:solidFill>
        </p:spPr>
        <p:txBody>
          <a:bodyPr wrap="none" lIns="106677" tIns="30479" rIns="106677" bIns="30479">
            <a:spAutoFit/>
          </a:bodyPr>
          <a:lstStyle/>
          <a:p>
            <a:pPr algn="l"/>
            <a:r>
              <a:rPr sz="791" b="1" i="0">
                <a:solidFill>
                  <a:srgbClr val="151C35"/>
                </a:solidFill>
                <a:latin typeface="Montserrat"/>
              </a:rPr>
              <a:t>Enablement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188" y="635926"/>
            <a:ext cx="5579129" cy="39051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216" b="1" i="0">
                <a:solidFill>
                  <a:srgbClr val="FFFFFF"/>
                </a:solidFill>
                <a:latin typeface="Montserrat"/>
              </a:rPr>
              <a:t>Auto-Triage, Routing &amp; Execution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57188" y="1107402"/>
            <a:ext cx="7580519" cy="4670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45" b="1" i="0">
                <a:solidFill>
                  <a:srgbClr val="E4E8F5"/>
                </a:solidFill>
                <a:latin typeface="Open Sans"/>
              </a:rPr>
              <a:t>From the moment a ticket lands, zofiQ classifies, routes, and resolves — end to end, no human sorting required.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10487" y="2793582"/>
            <a:ext cx="1864472" cy="1904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7" b="1" i="0">
                <a:solidFill>
                  <a:srgbClr val="FFFFFF"/>
                </a:solidFill>
                <a:latin typeface="Montserrat"/>
              </a:rPr>
              <a:t>Auto-Triage &amp; Routing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10487" y="3109983"/>
            <a:ext cx="3015926" cy="108760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47" b="0" i="0">
                <a:solidFill>
                  <a:srgbClr val="C8D0E8"/>
                </a:solidFill>
                <a:latin typeface="Open Sans"/>
              </a:rPr>
              <a:t>Agents classify, prioritize, and route tickets the moment they land — no manual sorting required. Every ticket reaches the right queue instantly, without a technician touching the inbox.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94295" y="5741794"/>
            <a:ext cx="2027881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94" b="1" i="0">
                <a:solidFill>
                  <a:srgbClr val="E4E8F5"/>
                </a:solidFill>
                <a:latin typeface="Open Sans"/>
              </a:rPr>
              <a:t>Zero-touch intake to assignment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530512" y="2793582"/>
            <a:ext cx="2615440" cy="1904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7" b="1" i="0">
                <a:solidFill>
                  <a:srgbClr val="FFFFFF"/>
                </a:solidFill>
                <a:latin typeface="Montserrat"/>
              </a:rPr>
              <a:t>Executes, Doesn't Just Suggest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530512" y="3109983"/>
            <a:ext cx="3029320" cy="86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47" b="0" i="0">
                <a:solidFill>
                  <a:srgbClr val="C8D0E8"/>
                </a:solidFill>
                <a:latin typeface="Open Sans"/>
              </a:rPr>
              <a:t>Unlike a chatbot or copilot, zofiQ takes action inside the workflow — closed-loop from intake through resolution. It doesn't hand off a recommendation; it closes the ticket.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814320" y="5741794"/>
            <a:ext cx="2394882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94" b="1" i="0">
                <a:solidFill>
                  <a:srgbClr val="E4E8F5"/>
                </a:solidFill>
                <a:latin typeface="Open Sans"/>
              </a:rPr>
              <a:t>Closed-loop: intake through resolution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69457" y="2255284"/>
            <a:ext cx="1189851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38" b="1" i="0">
                <a:solidFill>
                  <a:srgbClr val="F5A623"/>
                </a:solidFill>
                <a:latin typeface="Montserrat"/>
              </a:rPr>
              <a:t>Step 2 — Session I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350537" y="2562607"/>
            <a:ext cx="1828754" cy="1904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7" b="1" i="0">
                <a:solidFill>
                  <a:srgbClr val="FFFFFF"/>
                </a:solidFill>
                <a:latin typeface="Montserrat"/>
              </a:rPr>
              <a:t>Onboarding Checklist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53087" y="2924697"/>
            <a:ext cx="1445084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C8D0E8"/>
                </a:solidFill>
                <a:latin typeface="Open Sans"/>
              </a:rPr>
              <a:t>Add zofiQ pod into PSA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53087" y="3226661"/>
            <a:ext cx="2630173" cy="18097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C8D0E8"/>
                </a:solidFill>
                <a:latin typeface="Open Sans"/>
              </a:rPr>
              <a:t>Review permissions and agentic platforms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53087" y="3528626"/>
            <a:ext cx="2908475" cy="382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C8D0E8"/>
                </a:solidFill>
                <a:latin typeface="Open Sans"/>
              </a:rPr>
              <a:t>Enable Rights &amp; Oversight agents, Core agents, Adaptive Mode for ticketing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553087" y="4031653"/>
            <a:ext cx="2482837" cy="3820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02" b="0" i="0">
                <a:solidFill>
                  <a:srgbClr val="C8D0E8"/>
                </a:solidFill>
                <a:latin typeface="Open Sans"/>
              </a:rPr>
              <a:t>Assign homework: review logs + identify outliers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634345" y="5741794"/>
            <a:ext cx="2457239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94" b="1" i="0">
                <a:solidFill>
                  <a:srgbClr val="E4E8F5"/>
                </a:solidFill>
                <a:latin typeface="Open Sans"/>
              </a:rPr>
              <a:t>ConnectWise AI Agent Onboarding Flow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57188" y="6452133"/>
            <a:ext cx="2398602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8A96BE"/>
                </a:solidFill>
                <a:latin typeface="Open Sans"/>
              </a:rPr>
              <a:t>Tech Connect IT | ConnectWise Partnership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598629" y="6452133"/>
            <a:ext cx="135876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8A96BE"/>
                </a:solidFill>
                <a:latin typeface="Open San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3411884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38100"/>
          </a:xfrm>
          <a:prstGeom prst="rect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7157" y="3086022"/>
            <a:ext cx="2514537" cy="251453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8188" y="3565981"/>
            <a:ext cx="1543011" cy="1543011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0280451" y="407044"/>
            <a:ext cx="1530548" cy="748456"/>
          </a:xfrm>
          <a:prstGeom prst="roundRect">
            <a:avLst>
              <a:gd name="adj" fmla="val 15271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10280451" y="407044"/>
            <a:ext cx="38100" cy="748456"/>
          </a:xfrm>
          <a:prstGeom prst="rect">
            <a:avLst/>
          </a:prstGeom>
          <a:solidFill>
            <a:srgbClr val="00C9A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381000" y="1501675"/>
            <a:ext cx="11430000" cy="9525"/>
          </a:xfrm>
          <a:prstGeom prst="rect">
            <a:avLst/>
          </a:prstGeom>
          <a:solidFill>
            <a:srgbClr val="2E3B6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381000" y="1633091"/>
            <a:ext cx="7536209" cy="437554"/>
          </a:xfrm>
          <a:prstGeom prst="roundRect">
            <a:avLst>
              <a:gd name="adj" fmla="val 13061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381000" y="1633091"/>
            <a:ext cx="38100" cy="437554"/>
          </a:xfrm>
          <a:prstGeom prst="rect">
            <a:avLst/>
          </a:prstGeom>
          <a:solidFill>
            <a:srgbClr val="7B8FE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/>
          <p:cNvSpPr/>
          <p:nvPr/>
        </p:nvSpPr>
        <p:spPr>
          <a:xfrm>
            <a:off x="381000" y="2223045"/>
            <a:ext cx="7536209" cy="4006453"/>
          </a:xfrm>
          <a:prstGeom prst="roundRect">
            <a:avLst>
              <a:gd name="adj" fmla="val 2377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619125" y="2445841"/>
            <a:ext cx="495299" cy="495299"/>
          </a:xfrm>
          <a:prstGeom prst="ellipse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826" y="2594306"/>
            <a:ext cx="185705" cy="197001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8191500" y="1633091"/>
            <a:ext cx="3619500" cy="2241053"/>
          </a:xfrm>
          <a:prstGeom prst="roundRect">
            <a:avLst>
              <a:gd name="adj" fmla="val 4250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8368605" y="2098178"/>
            <a:ext cx="66675" cy="66675"/>
          </a:xfrm>
          <a:prstGeom prst="ellipse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8368605" y="2338982"/>
            <a:ext cx="66675" cy="66675"/>
          </a:xfrm>
          <a:prstGeom prst="ellipse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8368605" y="2579786"/>
            <a:ext cx="66675" cy="66675"/>
          </a:xfrm>
          <a:prstGeom prst="ellipse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8368605" y="2820590"/>
            <a:ext cx="66675" cy="66675"/>
          </a:xfrm>
          <a:prstGeom prst="ellipse">
            <a:avLst/>
          </a:prstGeom>
          <a:solidFill>
            <a:srgbClr val="00C9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ounded Rectangle 17"/>
          <p:cNvSpPr/>
          <p:nvPr/>
        </p:nvSpPr>
        <p:spPr>
          <a:xfrm>
            <a:off x="8191500" y="3988444"/>
            <a:ext cx="3619500" cy="2241053"/>
          </a:xfrm>
          <a:prstGeom prst="roundRect">
            <a:avLst>
              <a:gd name="adj" fmla="val 4250"/>
            </a:avLst>
          </a:prstGeom>
          <a:solidFill>
            <a:srgbClr val="212B5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368605" y="4453532"/>
            <a:ext cx="66675" cy="66675"/>
          </a:xfrm>
          <a:prstGeom prst="ellipse">
            <a:avLst/>
          </a:prstGeom>
          <a:solidFill>
            <a:srgbClr val="7B8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8368605" y="4694336"/>
            <a:ext cx="66675" cy="66675"/>
          </a:xfrm>
          <a:prstGeom prst="ellipse">
            <a:avLst/>
          </a:prstGeom>
          <a:solidFill>
            <a:srgbClr val="7B8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8368605" y="4935140"/>
            <a:ext cx="66675" cy="66675"/>
          </a:xfrm>
          <a:prstGeom prst="ellipse">
            <a:avLst/>
          </a:prstGeom>
          <a:solidFill>
            <a:srgbClr val="7B8F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TextBox 21"/>
          <p:cNvSpPr txBox="1"/>
          <p:nvPr/>
        </p:nvSpPr>
        <p:spPr>
          <a:xfrm>
            <a:off x="380990" y="304792"/>
            <a:ext cx="1009922" cy="13334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759" b="1" i="0">
                <a:solidFill>
                  <a:srgbClr val="00C9A7"/>
                </a:solidFill>
                <a:latin typeface="Montserrat"/>
              </a:rPr>
              <a:t>Optimization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80990" y="678490"/>
            <a:ext cx="2839123" cy="37146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111" b="1" i="0">
                <a:solidFill>
                  <a:srgbClr val="FFFFFF"/>
                </a:solidFill>
                <a:latin typeface="Montserrat"/>
              </a:rPr>
              <a:t>Built-In</a:t>
            </a:r>
            <a:r>
              <a:rPr sz="2111" b="1" i="0">
                <a:solidFill>
                  <a:srgbClr val="00C9A7"/>
                </a:solidFill>
                <a:latin typeface="Montserrat"/>
              </a:rPr>
              <a:t> Oversight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614602" y="485018"/>
            <a:ext cx="880593" cy="409564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2322" b="1" i="0">
                <a:solidFill>
                  <a:srgbClr val="00C9A7"/>
                </a:solidFill>
                <a:latin typeface="Montserrat"/>
              </a:rPr>
              <a:t>100%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22034" y="896518"/>
            <a:ext cx="1065880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ctr"/>
            <a:r>
              <a:rPr sz="785" b="1" i="0">
                <a:solidFill>
                  <a:srgbClr val="C8D0E8"/>
                </a:solidFill>
                <a:latin typeface="Open Sans"/>
              </a:rPr>
              <a:t>Ticket &amp; SLA Visibility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1960" y="1749133"/>
            <a:ext cx="6456300" cy="1904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036" b="1" i="0">
                <a:solidFill>
                  <a:srgbClr val="E4E8F5"/>
                </a:solidFill>
                <a:latin typeface="Open Sans"/>
              </a:rPr>
              <a:t>Every ticket, every SLA, every risk — monitored continuously so nothing slips through the cracks.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297153" y="2445780"/>
            <a:ext cx="1488839" cy="19049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1107" b="1" i="0">
                <a:solidFill>
                  <a:srgbClr val="FFFFFF"/>
                </a:solidFill>
                <a:latin typeface="Montserrat"/>
              </a:rPr>
              <a:t>Built-In Oversight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297153" y="2731523"/>
            <a:ext cx="6318339" cy="40048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025" b="0" i="0">
                <a:solidFill>
                  <a:srgbClr val="C8D0E8"/>
                </a:solidFill>
                <a:latin typeface="Open Sans"/>
              </a:rPr>
              <a:t>An Oversight Agent monitors every ticket and SLA, flagging risk and keeping quality and compliance in check.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97153" y="3258063"/>
            <a:ext cx="4565039" cy="171445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933" b="0" i="0">
                <a:solidFill>
                  <a:srgbClr val="8A96BE"/>
                </a:solidFill>
                <a:latin typeface="Open Sans"/>
              </a:rPr>
              <a:t>Continuous, automated quality control — no manual auditing, no missed SLAs.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368277" y="1771962"/>
            <a:ext cx="521718" cy="169540"/>
          </a:xfrm>
          <a:prstGeom prst="rect">
            <a:avLst/>
          </a:prstGeom>
          <a:solidFill>
            <a:srgbClr val="00C9A7"/>
          </a:solidFill>
        </p:spPr>
        <p:txBody>
          <a:bodyPr wrap="none" lIns="68578" tIns="22859" rIns="68578" bIns="22859">
            <a:spAutoFit/>
          </a:bodyPr>
          <a:lstStyle/>
          <a:p>
            <a:pPr algn="l"/>
            <a:r>
              <a:rPr sz="685" b="1" i="0">
                <a:solidFill>
                  <a:srgbClr val="151C35"/>
                </a:solidFill>
                <a:latin typeface="Montserrat"/>
              </a:rPr>
              <a:t>Step 3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981255" y="1780535"/>
            <a:ext cx="614049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5" b="1" i="0">
                <a:solidFill>
                  <a:srgbClr val="FFFFFF"/>
                </a:solidFill>
                <a:latin typeface="Montserrat"/>
              </a:rPr>
              <a:t>Session II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518857" y="2055562"/>
            <a:ext cx="1737971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C8D0E8"/>
                </a:solidFill>
                <a:latin typeface="Open Sans"/>
              </a:rPr>
              <a:t>Audit agent behavior using logs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518857" y="2296360"/>
            <a:ext cx="1574264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C8D0E8"/>
                </a:solidFill>
                <a:latin typeface="Open Sans"/>
              </a:rPr>
              <a:t>Communicate on real tickets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518857" y="2537158"/>
            <a:ext cx="1559530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C8D0E8"/>
                </a:solidFill>
                <a:latin typeface="Open Sans"/>
              </a:rPr>
              <a:t>Refine SOPs (AI instructions)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18857" y="2777956"/>
            <a:ext cx="2077886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C8D0E8"/>
                </a:solidFill>
                <a:latin typeface="Open Sans"/>
              </a:rPr>
              <a:t>Move selected agents into Production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368277" y="4127257"/>
            <a:ext cx="531243" cy="169540"/>
          </a:xfrm>
          <a:prstGeom prst="rect">
            <a:avLst/>
          </a:prstGeom>
          <a:solidFill>
            <a:srgbClr val="7B8FE8"/>
          </a:solidFill>
        </p:spPr>
        <p:txBody>
          <a:bodyPr wrap="none" lIns="68578" tIns="22859" rIns="68578" bIns="22859">
            <a:spAutoFit/>
          </a:bodyPr>
          <a:lstStyle/>
          <a:p>
            <a:pPr algn="l"/>
            <a:r>
              <a:rPr sz="685" b="1" i="0">
                <a:solidFill>
                  <a:srgbClr val="151C35"/>
                </a:solidFill>
                <a:latin typeface="Montserrat"/>
              </a:rPr>
              <a:t>Step 4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990779" y="4135830"/>
            <a:ext cx="654976" cy="152396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5" b="1" i="0">
                <a:solidFill>
                  <a:srgbClr val="FFFFFF"/>
                </a:solidFill>
                <a:latin typeface="Montserrat"/>
              </a:rPr>
              <a:t>Session III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18857" y="4410857"/>
            <a:ext cx="1643765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C8D0E8"/>
                </a:solidFill>
                <a:latin typeface="Open Sans"/>
              </a:rPr>
              <a:t>Enable Copilot for technicians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518857" y="4651655"/>
            <a:ext cx="1576050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C8D0E8"/>
                </a:solidFill>
                <a:latin typeface="Open Sans"/>
              </a:rPr>
              <a:t>Begin automating workflows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18857" y="4892453"/>
            <a:ext cx="2551743" cy="3342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C8D0E8"/>
                </a:solidFill>
                <a:latin typeface="Open Sans"/>
              </a:rPr>
              <a:t>Optimize Knowledge Base / workspace setup / continuing optimization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80990" y="6482642"/>
            <a:ext cx="2398602" cy="161920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88" b="0" i="0">
                <a:solidFill>
                  <a:srgbClr val="8A96BE"/>
                </a:solidFill>
                <a:latin typeface="Open Sans"/>
              </a:rPr>
              <a:t>Tech Connect IT | ConnectWise Partnership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666196" y="6492166"/>
            <a:ext cx="144508" cy="142871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algn="l"/>
            <a:r>
              <a:rPr sz="860" b="0" i="0">
                <a:solidFill>
                  <a:srgbClr val="8A96BE"/>
                </a:solidFill>
                <a:latin typeface="Montserrat"/>
              </a:rPr>
              <a:t>03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5560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4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</a:t>
            </a:r>
            <a:endParaRPr lang="en-US" sz="3400"/>
          </a:p>
        </p:txBody>
      </p:sp>
      <p:sp>
        <p:nvSpPr>
          <p:cNvPr id="3" name="Shape 1"/>
          <p:cNvSpPr/>
          <p:nvPr/>
        </p:nvSpPr>
        <p:spPr>
          <a:xfrm>
            <a:off x="822960" y="1554480"/>
            <a:ext cx="502920" cy="502920"/>
          </a:xfrm>
          <a:prstGeom prst="ellipse">
            <a:avLst/>
          </a:prstGeom>
          <a:solidFill>
            <a:schemeClr val="accent4">
              <a:lumMod val="50000"/>
            </a:schemeClr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822960" y="1554480"/>
            <a:ext cx="502920" cy="502920"/>
          </a:xfrm>
          <a:prstGeom prst="rect">
            <a:avLst/>
          </a:prstGeom>
          <a:solidFill>
            <a:schemeClr val="accent4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5" name="Text 3"/>
          <p:cNvSpPr/>
          <p:nvPr/>
        </p:nvSpPr>
        <p:spPr>
          <a:xfrm>
            <a:off x="1600200" y="1536192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Heard</a:t>
            </a:r>
            <a:endParaRPr lang="en-US" sz="2000"/>
          </a:p>
        </p:txBody>
      </p:sp>
      <p:sp>
        <p:nvSpPr>
          <p:cNvPr id="6" name="Shape 4"/>
          <p:cNvSpPr/>
          <p:nvPr/>
        </p:nvSpPr>
        <p:spPr>
          <a:xfrm>
            <a:off x="822960" y="2331720"/>
            <a:ext cx="502920" cy="502920"/>
          </a:xfrm>
          <a:prstGeom prst="ellipse">
            <a:avLst/>
          </a:prstGeom>
          <a:solidFill>
            <a:schemeClr val="accent4">
              <a:lumMod val="50000"/>
            </a:schemeClr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822960" y="2331720"/>
            <a:ext cx="502920" cy="502920"/>
          </a:xfrm>
          <a:prstGeom prst="rect">
            <a:avLst/>
          </a:prstGeom>
          <a:solidFill>
            <a:schemeClr val="accent4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8" name="Text 6"/>
          <p:cNvSpPr/>
          <p:nvPr/>
        </p:nvSpPr>
        <p:spPr>
          <a:xfrm>
            <a:off x="1600200" y="2313432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ConnectWise</a:t>
            </a:r>
            <a:endParaRPr lang="en-US" sz="2000"/>
          </a:p>
        </p:txBody>
      </p:sp>
      <p:sp>
        <p:nvSpPr>
          <p:cNvPr id="9" name="Shape 7"/>
          <p:cNvSpPr/>
          <p:nvPr/>
        </p:nvSpPr>
        <p:spPr>
          <a:xfrm>
            <a:off x="822960" y="3108960"/>
            <a:ext cx="502920" cy="502920"/>
          </a:xfrm>
          <a:prstGeom prst="ellipse">
            <a:avLst/>
          </a:prstGeom>
          <a:solidFill>
            <a:schemeClr val="accent4">
              <a:lumMod val="50000"/>
            </a:schemeClr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Text 8"/>
          <p:cNvSpPr/>
          <p:nvPr/>
        </p:nvSpPr>
        <p:spPr>
          <a:xfrm>
            <a:off x="822960" y="3108960"/>
            <a:ext cx="502920" cy="502920"/>
          </a:xfrm>
          <a:prstGeom prst="rect">
            <a:avLst/>
          </a:prstGeom>
          <a:solidFill>
            <a:schemeClr val="accent4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1" name="Text 9"/>
          <p:cNvSpPr/>
          <p:nvPr/>
        </p:nvSpPr>
        <p:spPr>
          <a:xfrm>
            <a:off x="1600200" y="3090672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Help</a:t>
            </a:r>
            <a:endParaRPr lang="en-US" sz="2000"/>
          </a:p>
        </p:txBody>
      </p:sp>
      <p:sp>
        <p:nvSpPr>
          <p:cNvPr id="12" name="Shape 10"/>
          <p:cNvSpPr/>
          <p:nvPr/>
        </p:nvSpPr>
        <p:spPr>
          <a:xfrm>
            <a:off x="822960" y="3886200"/>
            <a:ext cx="502920" cy="502920"/>
          </a:xfrm>
          <a:prstGeom prst="ellipse">
            <a:avLst/>
          </a:prstGeom>
          <a:solidFill>
            <a:schemeClr val="accent4">
              <a:lumMod val="50000"/>
            </a:schemeClr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Text 11"/>
          <p:cNvSpPr/>
          <p:nvPr/>
        </p:nvSpPr>
        <p:spPr>
          <a:xfrm>
            <a:off x="822960" y="3886200"/>
            <a:ext cx="502920" cy="502920"/>
          </a:xfrm>
          <a:prstGeom prst="rect">
            <a:avLst/>
          </a:prstGeom>
          <a:solidFill>
            <a:schemeClr val="accent4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4" name="Text 12"/>
          <p:cNvSpPr/>
          <p:nvPr/>
        </p:nvSpPr>
        <p:spPr>
          <a:xfrm>
            <a:off x="1600200" y="3867912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Success Looks Like</a:t>
            </a:r>
            <a:endParaRPr lang="en-US" sz="2000"/>
          </a:p>
        </p:txBody>
      </p:sp>
      <p:sp>
        <p:nvSpPr>
          <p:cNvPr id="15" name="Shape 13"/>
          <p:cNvSpPr/>
          <p:nvPr/>
        </p:nvSpPr>
        <p:spPr>
          <a:xfrm>
            <a:off x="822960" y="4663440"/>
            <a:ext cx="502920" cy="502920"/>
          </a:xfrm>
          <a:prstGeom prst="ellipse">
            <a:avLst/>
          </a:prstGeom>
          <a:solidFill>
            <a:schemeClr val="accent4">
              <a:lumMod val="50000"/>
            </a:schemeClr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Text 14"/>
          <p:cNvSpPr/>
          <p:nvPr/>
        </p:nvSpPr>
        <p:spPr>
          <a:xfrm>
            <a:off x="822960" y="4663440"/>
            <a:ext cx="502920" cy="502920"/>
          </a:xfrm>
          <a:prstGeom prst="rect">
            <a:avLst/>
          </a:prstGeom>
          <a:solidFill>
            <a:schemeClr val="accent4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17" name="Text 15"/>
          <p:cNvSpPr/>
          <p:nvPr/>
        </p:nvSpPr>
        <p:spPr>
          <a:xfrm>
            <a:off x="1600200" y="4645152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Story</a:t>
            </a:r>
            <a:endParaRPr lang="en-US" sz="2000"/>
          </a:p>
        </p:txBody>
      </p:sp>
      <p:sp>
        <p:nvSpPr>
          <p:cNvPr id="18" name="Shape 16"/>
          <p:cNvSpPr/>
          <p:nvPr/>
        </p:nvSpPr>
        <p:spPr>
          <a:xfrm>
            <a:off x="822960" y="5440680"/>
            <a:ext cx="502920" cy="502920"/>
          </a:xfrm>
          <a:prstGeom prst="ellipse">
            <a:avLst/>
          </a:prstGeom>
          <a:solidFill>
            <a:schemeClr val="accent4">
              <a:lumMod val="50000"/>
            </a:schemeClr>
          </a:solidFill>
          <a:ln/>
        </p:spPr>
        <p:txBody>
          <a:bodyPr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9" name="Text 17"/>
          <p:cNvSpPr/>
          <p:nvPr/>
        </p:nvSpPr>
        <p:spPr>
          <a:xfrm>
            <a:off x="822960" y="5440680"/>
            <a:ext cx="502920" cy="502920"/>
          </a:xfrm>
          <a:prstGeom prst="rect">
            <a:avLst/>
          </a:prstGeom>
          <a:solidFill>
            <a:schemeClr val="accent4">
              <a:lumMod val="50000"/>
            </a:schemeClr>
          </a:solidFill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600">
              <a:solidFill>
                <a:srgbClr val="FFFFFF"/>
              </a:solidFill>
            </a:endParaRPr>
          </a:p>
        </p:txBody>
      </p:sp>
      <p:sp>
        <p:nvSpPr>
          <p:cNvPr id="20" name="Text 18"/>
          <p:cNvSpPr/>
          <p:nvPr/>
        </p:nvSpPr>
        <p:spPr>
          <a:xfrm>
            <a:off x="1600200" y="5422392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Steps &amp; Partnership</a:t>
            </a:r>
            <a:endParaRPr lang="en-US" sz="2000"/>
          </a:p>
        </p:txBody>
      </p:sp>
      <p:sp>
        <p:nvSpPr>
          <p:cNvPr id="21" name="Text 19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Connect IT  |  ConnectWise Partnership</a:t>
            </a:r>
            <a:endParaRPr lang="en-US" sz="900"/>
          </a:p>
        </p:txBody>
      </p:sp>
      <p:sp>
        <p:nvSpPr>
          <p:cNvPr id="22" name="Text 20"/>
          <p:cNvSpPr/>
          <p:nvPr/>
        </p:nvSpPr>
        <p:spPr>
          <a:xfrm>
            <a:off x="11521440" y="651967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61257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Heard</a:t>
            </a:r>
            <a:endParaRPr lang="en-US" sz="3200"/>
          </a:p>
        </p:txBody>
      </p:sp>
      <p:sp>
        <p:nvSpPr>
          <p:cNvPr id="3" name="Text 1"/>
          <p:cNvSpPr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Based on our conversations with the Tech Connect IT team</a:t>
            </a:r>
            <a:endParaRPr lang="en-US" sz="140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5486400" cy="4709160"/>
          </a:xfrm>
          <a:prstGeom prst="roundRect">
            <a:avLst>
              <a:gd name="adj" fmla="val 1942"/>
            </a:avLst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868680" y="17373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29389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What's Not Working Today</a:t>
            </a:r>
            <a:endParaRPr lang="en-US" sz="1700"/>
          </a:p>
        </p:txBody>
      </p:sp>
      <p:sp>
        <p:nvSpPr>
          <p:cNvPr id="6" name="Text 4"/>
          <p:cNvSpPr/>
          <p:nvPr/>
        </p:nvSpPr>
        <p:spPr>
          <a:xfrm>
            <a:off x="868680" y="2194560"/>
            <a:ext cx="4892040" cy="384048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1B1D36"/>
                </a:solidFill>
                <a:latin typeface="Arial"/>
                <a:ea typeface="Arial" pitchFamily="34" charset="-122"/>
                <a:cs typeface="Arial"/>
              </a:rPr>
              <a:t>Technicians buried in Tier 1 tickets: password resets, triage, routing, hours lost to repetitive work every day</a:t>
            </a:r>
            <a:endParaRPr lang="en-US" sz="1350"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ticket triage slows response times and creates inconsistent customer experience</a:t>
            </a:r>
            <a:endParaRPr lang="en-US" sz="135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1B1D36"/>
                </a:solidFill>
                <a:latin typeface="Arial"/>
                <a:ea typeface="Arial" pitchFamily="34" charset="-122"/>
                <a:cs typeface="Arial"/>
              </a:rPr>
              <a:t>Growth is capped by headcount, scaling support means hiring, not working smarter</a:t>
            </a:r>
            <a:endParaRPr lang="en-US" sz="1350">
              <a:latin typeface="Arial"/>
              <a:cs typeface="Arial"/>
            </a:endParaRPr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Techs want to do meaningful, higher-value work but can't get out of the queue</a:t>
            </a:r>
            <a:endParaRPr lang="en-US" sz="1350"/>
          </a:p>
        </p:txBody>
      </p:sp>
      <p:sp>
        <p:nvSpPr>
          <p:cNvPr id="7" name="Shape 5"/>
          <p:cNvSpPr/>
          <p:nvPr/>
        </p:nvSpPr>
        <p:spPr>
          <a:xfrm>
            <a:off x="6263640" y="1508760"/>
            <a:ext cx="5394960" cy="4709160"/>
          </a:xfrm>
          <a:prstGeom prst="roundRect">
            <a:avLst>
              <a:gd name="adj" fmla="val 1942"/>
            </a:avLst>
          </a:prstGeom>
          <a:solidFill>
            <a:srgbClr val="1B1D3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6583680" y="173736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00C4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Tech Connect IT Wants to Achieve</a:t>
            </a:r>
            <a:endParaRPr lang="en-US" sz="1700"/>
          </a:p>
        </p:txBody>
      </p:sp>
      <p:sp>
        <p:nvSpPr>
          <p:cNvPr id="9" name="Text 7"/>
          <p:cNvSpPr/>
          <p:nvPr/>
        </p:nvSpPr>
        <p:spPr>
          <a:xfrm>
            <a:off x="6583680" y="2194560"/>
            <a:ext cx="4892040" cy="3840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up technician hours for proactive, revenue-generating, customer-facing work</a:t>
            </a:r>
            <a:endParaRPr lang="en-US" sz="135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Speed up response and resolution times without adding to the roster</a:t>
            </a:r>
            <a:endParaRPr lang="en-US" sz="135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the service desk to support growth — not headcount</a:t>
            </a:r>
            <a:endParaRPr lang="en-US" sz="135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5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Build a more predictable, consistent service experience for clients</a:t>
            </a:r>
            <a:endParaRPr lang="en-US" sz="1350"/>
          </a:p>
        </p:txBody>
      </p:sp>
      <p:sp>
        <p:nvSpPr>
          <p:cNvPr id="10" name="Text 8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Connect IT  |  ConnectWise Partnership</a:t>
            </a:r>
            <a:endParaRPr lang="en-US" sz="900"/>
          </a:p>
        </p:txBody>
      </p:sp>
      <p:sp>
        <p:nvSpPr>
          <p:cNvPr id="11" name="Text 9"/>
          <p:cNvSpPr/>
          <p:nvPr/>
        </p:nvSpPr>
        <p:spPr>
          <a:xfrm>
            <a:off x="11521440" y="651967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672466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32229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ConnectWise</a:t>
            </a:r>
            <a:endParaRPr lang="en-US" sz="3200"/>
          </a:p>
        </p:txBody>
      </p:sp>
      <p:sp>
        <p:nvSpPr>
          <p:cNvPr id="3" name="Text 1"/>
          <p:cNvSpPr/>
          <p:nvPr/>
        </p:nvSpPr>
        <p:spPr>
          <a:xfrm>
            <a:off x="640080" y="10058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not here to sell a product. We're here to help MSPs make money and save money.</a:t>
            </a:r>
            <a:endParaRPr lang="en-US" sz="150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3611880" cy="4114800"/>
          </a:xfrm>
          <a:prstGeom prst="roundRect">
            <a:avLst>
              <a:gd name="adj" fmla="val 3038"/>
            </a:avLst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868680" y="2194560"/>
            <a:ext cx="594360" cy="594360"/>
          </a:xfrm>
          <a:prstGeom prst="roundRect">
            <a:avLst>
              <a:gd name="adj" fmla="val 50000"/>
            </a:avLst>
          </a:prstGeom>
          <a:solidFill>
            <a:srgbClr val="00C4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822960" y="301752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Already in Your Stack</a:t>
            </a:r>
            <a:endParaRPr lang="en-US" sz="1700"/>
          </a:p>
        </p:txBody>
      </p:sp>
      <p:sp>
        <p:nvSpPr>
          <p:cNvPr id="7" name="Text 5"/>
          <p:cNvSpPr/>
          <p:nvPr/>
        </p:nvSpPr>
        <p:spPr>
          <a:xfrm>
            <a:off x="822960" y="3840480"/>
            <a:ext cx="3063240" cy="1920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r>
              <a:rPr lang="en-US" sz="1300">
                <a:solidFill>
                  <a:srgbClr val="1B1D36"/>
                </a:solidFill>
                <a:latin typeface="Arial"/>
                <a:ea typeface="Arial" pitchFamily="34" charset="-122"/>
                <a:cs typeface="Arial"/>
              </a:rPr>
              <a:t>ConnectWise PSA and RMM already run day-to-day service delivery, AI builds directly on data you already have</a:t>
            </a:r>
            <a:endParaRPr lang="en-US" sz="1300">
              <a:latin typeface="Arial"/>
              <a:cs typeface="Arial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389120" y="1874520"/>
            <a:ext cx="3611880" cy="4114800"/>
          </a:xfrm>
          <a:prstGeom prst="roundRect">
            <a:avLst>
              <a:gd name="adj" fmla="val 3038"/>
            </a:avLst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4709160" y="2194560"/>
            <a:ext cx="594360" cy="594360"/>
          </a:xfrm>
          <a:prstGeom prst="roundRect">
            <a:avLst>
              <a:gd name="adj" fmla="val 50000"/>
            </a:avLst>
          </a:prstGeom>
          <a:solidFill>
            <a:srgbClr val="00C4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4663440" y="301752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40+ Years Backing MSPs</a:t>
            </a:r>
            <a:endParaRPr lang="en-US" sz="1700"/>
          </a:p>
        </p:txBody>
      </p:sp>
      <p:sp>
        <p:nvSpPr>
          <p:cNvPr id="11" name="Text 9"/>
          <p:cNvSpPr/>
          <p:nvPr/>
        </p:nvSpPr>
        <p:spPr>
          <a:xfrm>
            <a:off x="4663440" y="3840480"/>
            <a:ext cx="3063240" cy="1920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300">
                <a:solidFill>
                  <a:srgbClr val="1B1D36"/>
                </a:solidFill>
                <a:latin typeface="Arial"/>
                <a:ea typeface="Arial" pitchFamily="34" charset="-122"/>
                <a:cs typeface="Arial"/>
              </a:rPr>
              <a:t>Purpose-built for the MSP model, not a generic add-on, the entire platform is designed around how you operate</a:t>
            </a:r>
            <a:endParaRPr lang="en-US" sz="1300">
              <a:latin typeface="Arial"/>
              <a:cs typeface="Arial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229600" y="1874520"/>
            <a:ext cx="3611880" cy="4114800"/>
          </a:xfrm>
          <a:prstGeom prst="roundRect">
            <a:avLst>
              <a:gd name="adj" fmla="val 3038"/>
            </a:avLst>
          </a:prstGeom>
          <a:solidFill>
            <a:srgbClr val="F4F5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549640" y="2194560"/>
            <a:ext cx="594360" cy="594360"/>
          </a:xfrm>
          <a:prstGeom prst="roundRect">
            <a:avLst>
              <a:gd name="adj" fmla="val 50000"/>
            </a:avLst>
          </a:prstGeom>
          <a:solidFill>
            <a:srgbClr val="497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503920" y="301752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>
                <a:solidFill>
                  <a:srgbClr val="1B1D3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True Platform, Not a Point Tool</a:t>
            </a:r>
            <a:endParaRPr lang="en-US" sz="1700"/>
          </a:p>
        </p:txBody>
      </p:sp>
      <p:sp>
        <p:nvSpPr>
          <p:cNvPr id="15" name="Text 13"/>
          <p:cNvSpPr/>
          <p:nvPr/>
        </p:nvSpPr>
        <p:spPr>
          <a:xfrm>
            <a:off x="8503920" y="3840480"/>
            <a:ext cx="3063240" cy="192024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>
              <a:buNone/>
            </a:pPr>
            <a:r>
              <a:rPr lang="en-US" sz="1300">
                <a:solidFill>
                  <a:srgbClr val="1B1D36"/>
                </a:solidFill>
                <a:latin typeface="Arial"/>
                <a:ea typeface="Arial" pitchFamily="34" charset="-122"/>
                <a:cs typeface="Arial"/>
              </a:rPr>
              <a:t>PSA, RMM, cybersecurity, data protection, and now agentic AI, one ecosystem instead of stitched-together tools</a:t>
            </a:r>
            <a:endParaRPr lang="en-US" sz="1300">
              <a:latin typeface="Arial"/>
              <a:cs typeface="Arial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Connect IT  |  ConnectWise Partnership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11521440" y="651967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6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362918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B1D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40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We Help</a:t>
            </a:r>
            <a:endParaRPr lang="en-US" sz="3200"/>
          </a:p>
        </p:txBody>
      </p:sp>
      <p:sp>
        <p:nvSpPr>
          <p:cNvPr id="3" name="Text 1"/>
          <p:cNvSpPr/>
          <p:nvPr/>
        </p:nvSpPr>
        <p:spPr>
          <a:xfrm>
            <a:off x="640080" y="987552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C4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AI, native to the ConnectWise platform</a:t>
            </a:r>
            <a:endParaRPr lang="en-US" sz="1500"/>
          </a:p>
        </p:txBody>
      </p:sp>
      <p:sp>
        <p:nvSpPr>
          <p:cNvPr id="4" name="Shape 2"/>
          <p:cNvSpPr/>
          <p:nvPr/>
        </p:nvSpPr>
        <p:spPr>
          <a:xfrm>
            <a:off x="640080" y="1691640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00C4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371600" y="1636776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Auto-Triage &amp; Routing</a:t>
            </a:r>
            <a:endParaRPr lang="en-US" sz="1600"/>
          </a:p>
        </p:txBody>
      </p:sp>
      <p:sp>
        <p:nvSpPr>
          <p:cNvPr id="6" name="Text 4"/>
          <p:cNvSpPr/>
          <p:nvPr/>
        </p:nvSpPr>
        <p:spPr>
          <a:xfrm>
            <a:off x="5440680" y="1636776"/>
            <a:ext cx="6126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C7C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Agents classify, prioritize, and route tickets the moment they land — no manual sorting required</a:t>
            </a:r>
            <a:endParaRPr lang="en-US" sz="1300"/>
          </a:p>
        </p:txBody>
      </p:sp>
      <p:sp>
        <p:nvSpPr>
          <p:cNvPr id="7" name="Shape 5"/>
          <p:cNvSpPr/>
          <p:nvPr/>
        </p:nvSpPr>
        <p:spPr>
          <a:xfrm>
            <a:off x="640080" y="2743200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497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1371600" y="2688336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Executes, Doesn't Just Suggest</a:t>
            </a:r>
            <a:endParaRPr lang="en-US" sz="1600"/>
          </a:p>
        </p:txBody>
      </p:sp>
      <p:sp>
        <p:nvSpPr>
          <p:cNvPr id="9" name="Text 7"/>
          <p:cNvSpPr/>
          <p:nvPr/>
        </p:nvSpPr>
        <p:spPr>
          <a:xfrm>
            <a:off x="5440680" y="2688336"/>
            <a:ext cx="6126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C7C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Unlike a chatbot or copilot, zofiQ takes action inside the workflow — closed-loop from intake through resolution</a:t>
            </a:r>
            <a:endParaRPr lang="en-US" sz="1300"/>
          </a:p>
        </p:txBody>
      </p:sp>
      <p:sp>
        <p:nvSpPr>
          <p:cNvPr id="10" name="Shape 8"/>
          <p:cNvSpPr/>
          <p:nvPr/>
        </p:nvSpPr>
        <p:spPr>
          <a:xfrm>
            <a:off x="640080" y="4788989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4970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371600" y="3739896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Built-In Oversight</a:t>
            </a:r>
            <a:endParaRPr lang="en-US" sz="1600"/>
          </a:p>
        </p:txBody>
      </p:sp>
      <p:sp>
        <p:nvSpPr>
          <p:cNvPr id="12" name="Text 10"/>
          <p:cNvSpPr/>
          <p:nvPr/>
        </p:nvSpPr>
        <p:spPr>
          <a:xfrm>
            <a:off x="5440680" y="3739896"/>
            <a:ext cx="6126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C7C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Oversight Agent monitors every ticket and SLA, flagging risk and keeping quality and compliance in check</a:t>
            </a:r>
            <a:endParaRPr lang="en-US" sz="1300"/>
          </a:p>
        </p:txBody>
      </p:sp>
      <p:sp>
        <p:nvSpPr>
          <p:cNvPr id="13" name="Shape 11"/>
          <p:cNvSpPr/>
          <p:nvPr/>
        </p:nvSpPr>
        <p:spPr>
          <a:xfrm>
            <a:off x="640080" y="3743234"/>
            <a:ext cx="502920" cy="502920"/>
          </a:xfrm>
          <a:prstGeom prst="roundRect">
            <a:avLst>
              <a:gd name="adj" fmla="val 50909"/>
            </a:avLst>
          </a:prstGeom>
          <a:solidFill>
            <a:srgbClr val="00C4B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371600" y="4791456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 and Running Fast</a:t>
            </a:r>
            <a:endParaRPr lang="en-US" sz="1600"/>
          </a:p>
        </p:txBody>
      </p:sp>
      <p:sp>
        <p:nvSpPr>
          <p:cNvPr id="15" name="Text 13"/>
          <p:cNvSpPr/>
          <p:nvPr/>
        </p:nvSpPr>
        <p:spPr>
          <a:xfrm>
            <a:off x="5440680" y="4791456"/>
            <a:ext cx="6126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>
                <a:solidFill>
                  <a:srgbClr val="C7CBE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Learns from the PSA, RMM, and knowledge base data you already have — live in under 30 minutes, no complex workflow-building</a:t>
            </a:r>
            <a:endParaRPr lang="en-US" sz="1300"/>
          </a:p>
        </p:txBody>
      </p:sp>
      <p:sp>
        <p:nvSpPr>
          <p:cNvPr id="16" name="Text 14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900">
                <a:solidFill>
                  <a:srgbClr val="9AA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 Connect IT  |  ConnectWise Partnership</a:t>
            </a:r>
            <a:endParaRPr lang="en-US" sz="900"/>
          </a:p>
        </p:txBody>
      </p:sp>
      <p:sp>
        <p:nvSpPr>
          <p:cNvPr id="17" name="Text 15"/>
          <p:cNvSpPr/>
          <p:nvPr/>
        </p:nvSpPr>
        <p:spPr>
          <a:xfrm>
            <a:off x="11521440" y="6519672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9AA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790058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B487048-3186-4BAE-FA01-DDE69F07E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785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45737" y="254000"/>
            <a:ext cx="105156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>
                <a:latin typeface="Arial"/>
              </a:rPr>
              <a:t>What Your Success Looks Like</a:t>
            </a:r>
          </a:p>
          <a:p>
            <a:endParaRPr sz="3200" b="1">
              <a:solidFill>
                <a:schemeClr val="accent5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1508760"/>
            <a:ext cx="2036135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latin typeface="Arial"/>
              </a:rPr>
              <a:t>Service Desk Profile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48640" y="1889760"/>
          <a:ext cx="5486400" cy="3993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621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53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Metric</a:t>
                      </a:r>
                    </a:p>
                  </a:txBody>
                  <a:tcPr marL="128016" marR="128016" anchor="ctr">
                    <a:solidFill>
                      <a:srgbClr val="1B1D36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Value</a:t>
                      </a:r>
                    </a:p>
                  </a:txBody>
                  <a:tcPr marL="128016" marR="128016" anchor="ctr">
                    <a:solidFill>
                      <a:srgbClr val="1B1D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Total tickets per month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5,000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PSA users (technicians, dispatchers &amp; related)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50" b="0" i="0">
                          <a:solidFill>
                            <a:srgbClr val="1B1D36"/>
                          </a:solidFill>
                          <a:latin typeface="Arial"/>
                        </a:rPr>
                        <a:t>49</a:t>
                      </a:r>
                      <a:endParaRPr sz="1250" b="0" i="0">
                        <a:solidFill>
                          <a:srgbClr val="1B1D36"/>
                        </a:solidFill>
                        <a:latin typeface="Arial"/>
                      </a:endParaRP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Avg. fully loaded technician cost / hour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$33.45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1" i="0">
                          <a:solidFill>
                            <a:srgbClr val="1B1D36"/>
                          </a:solidFill>
                          <a:latin typeface="Arial"/>
                        </a:rPr>
                        <a:t>Total tickets per year</a:t>
                      </a:r>
                    </a:p>
                  </a:txBody>
                  <a:tcPr marL="128016" marR="128016" anchor="ctr">
                    <a:solidFill>
                      <a:srgbClr val="E1F7F5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250" b="1" i="0">
                          <a:solidFill>
                            <a:srgbClr val="00C4B6"/>
                          </a:solidFill>
                          <a:latin typeface="Arial"/>
                        </a:rPr>
                        <a:t>60,000</a:t>
                      </a:r>
                    </a:p>
                  </a:txBody>
                  <a:tcPr marL="128016" marR="128016" anchor="ctr">
                    <a:solidFill>
                      <a:srgbClr val="E1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63640" y="1508760"/>
            <a:ext cx="2186304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latin typeface="Arial"/>
              </a:rPr>
              <a:t>Time Spent Per Ticket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263640" y="1889760"/>
          <a:ext cx="5394959" cy="39936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3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60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Task</a:t>
                      </a:r>
                    </a:p>
                  </a:txBody>
                  <a:tcPr marL="128016" marR="128016" anchor="ctr">
                    <a:solidFill>
                      <a:srgbClr val="1B1D3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1" i="0">
                          <a:solidFill>
                            <a:srgbClr val="FFFFFF"/>
                          </a:solidFill>
                          <a:latin typeface="Arial"/>
                        </a:rPr>
                        <a:t>What's Included</a:t>
                      </a:r>
                    </a:p>
                  </a:txBody>
                  <a:tcPr marL="128016" marR="128016" anchor="ctr">
                    <a:solidFill>
                      <a:srgbClr val="1B1D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Triage / Intake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1">
                          <a:solidFill>
                            <a:srgbClr val="6B7280"/>
                          </a:solidFill>
                          <a:latin typeface="Arial"/>
                        </a:rPr>
                        <a:t>Review, categorize, understand, initial response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Dispatch / Routing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1">
                          <a:solidFill>
                            <a:srgbClr val="6B7280"/>
                          </a:solidFill>
                          <a:latin typeface="Arial"/>
                        </a:rPr>
                        <a:t>Manual assignment, routing, prioritization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0" i="0">
                          <a:solidFill>
                            <a:srgbClr val="1B1D36"/>
                          </a:solidFill>
                          <a:latin typeface="Arial"/>
                        </a:rPr>
                        <a:t>Documentation / Admin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00" b="0" i="1">
                          <a:solidFill>
                            <a:srgbClr val="6B7280"/>
                          </a:solidFill>
                          <a:latin typeface="Arial"/>
                        </a:rPr>
                        <a:t>Notes, summary, time entry, updates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720">
                <a:tc>
                  <a:txBody>
                    <a:bodyPr/>
                    <a:lstStyle/>
                    <a:p>
                      <a:pPr algn="l"/>
                      <a:r>
                        <a:rPr sz="1250" b="1" i="0">
                          <a:solidFill>
                            <a:srgbClr val="1B1D36"/>
                          </a:solidFill>
                          <a:latin typeface="Arial"/>
                        </a:rPr>
                        <a:t>Total minutes per ticket</a:t>
                      </a:r>
                    </a:p>
                  </a:txBody>
                  <a:tcPr marL="128016" marR="128016" anchor="ctr">
                    <a:solidFill>
                      <a:srgbClr val="E1F7F5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150" b="0" i="0">
                          <a:solidFill>
                            <a:srgbClr val="00C4B6"/>
                          </a:solidFill>
                          <a:latin typeface="Arial"/>
                        </a:rPr>
                        <a:t>9 minutes</a:t>
                      </a:r>
                    </a:p>
                  </a:txBody>
                  <a:tcPr marL="128016" marR="128016" anchor="ctr">
                    <a:solidFill>
                      <a:srgbClr val="E1F7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280"/>
                </a:solidFill>
                <a:latin typeface="Arial"/>
              </a:rPr>
              <a:t>Tech Connect IT  |  ConnectWise Partnership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21440" y="6519672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280"/>
                </a:solidFill>
                <a:latin typeface="Arial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404338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57200"/>
            <a:ext cx="515474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>
                <a:latin typeface="Arial"/>
              </a:rPr>
              <a:t>Operational Assumptions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38200" y="1600200"/>
          <a:ext cx="10515600" cy="448056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575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2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l"/>
                      <a:r>
                        <a:rPr sz="1400" b="1" i="0">
                          <a:solidFill>
                            <a:srgbClr val="FFFFFF"/>
                          </a:solidFill>
                          <a:latin typeface="Arial"/>
                        </a:rPr>
                        <a:t>Assumption</a:t>
                      </a:r>
                    </a:p>
                  </a:txBody>
                  <a:tcPr marL="164592" marR="164592" marT="54864" marB="54864" anchor="ctr">
                    <a:solidFill>
                      <a:srgbClr val="1B1D3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FFFFFF"/>
                          </a:solidFill>
                          <a:latin typeface="Arial"/>
                        </a:rPr>
                        <a:t>Value</a:t>
                      </a:r>
                    </a:p>
                  </a:txBody>
                  <a:tcPr marL="164592" marR="164592" marT="54864" marB="54864" anchor="ctr">
                    <a:solidFill>
                      <a:srgbClr val="1B1D3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1" i="0">
                          <a:solidFill>
                            <a:srgbClr val="FFFFFF"/>
                          </a:solidFill>
                          <a:latin typeface="Arial"/>
                        </a:rPr>
                        <a:t>What It Means</a:t>
                      </a:r>
                    </a:p>
                  </a:txBody>
                  <a:tcPr marL="164592" marR="164592" marT="54864" marB="54864" anchor="ctr">
                    <a:solidFill>
                      <a:srgbClr val="1B1D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1B1D36"/>
                          </a:solidFill>
                          <a:latin typeface="Arial"/>
                        </a:rPr>
                        <a:t>AI efficiency capture rate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00C4B6"/>
                          </a:solidFill>
                          <a:latin typeface="Arial"/>
                        </a:rPr>
                        <a:t>35.0%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 i="1">
                          <a:solidFill>
                            <a:srgbClr val="6B7280"/>
                          </a:solidFill>
                          <a:latin typeface="Arial"/>
                        </a:rPr>
                        <a:t>Portion of time reclaimed once AI is fully adopted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1B1D36"/>
                          </a:solidFill>
                          <a:latin typeface="Arial"/>
                        </a:rPr>
                        <a:t>AI resolution accuracy</a:t>
                      </a:r>
                    </a:p>
                  </a:txBody>
                  <a:tcPr marL="164592" marR="164592" marT="54864" marB="54864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00C4B6"/>
                          </a:solidFill>
                          <a:latin typeface="Arial"/>
                        </a:rPr>
                        <a:t>90.0%</a:t>
                      </a:r>
                    </a:p>
                  </a:txBody>
                  <a:tcPr marL="164592" marR="164592" marT="54864" marB="54864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 i="1">
                          <a:solidFill>
                            <a:srgbClr val="6B7280"/>
                          </a:solidFill>
                          <a:latin typeface="Arial"/>
                        </a:rPr>
                        <a:t>Based on early partner outcomes</a:t>
                      </a:r>
                    </a:p>
                  </a:txBody>
                  <a:tcPr marL="164592" marR="164592" marT="54864" marB="54864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1B1D36"/>
                          </a:solidFill>
                          <a:latin typeface="Arial"/>
                        </a:rPr>
                        <a:t>Escalation rate today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00C4B6"/>
                          </a:solidFill>
                          <a:latin typeface="Arial"/>
                        </a:rPr>
                        <a:t>10.0%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 i="1">
                          <a:solidFill>
                            <a:srgbClr val="6B7280"/>
                          </a:solidFill>
                          <a:latin typeface="Arial"/>
                        </a:rPr>
                        <a:t>Share of tickets escalated without AI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1B1D36"/>
                          </a:solidFill>
                          <a:latin typeface="Arial"/>
                        </a:rPr>
                        <a:t>Escalation reduction with AI</a:t>
                      </a:r>
                    </a:p>
                  </a:txBody>
                  <a:tcPr marL="164592" marR="164592" marT="54864" marB="54864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00C4B6"/>
                          </a:solidFill>
                          <a:latin typeface="Arial"/>
                        </a:rPr>
                        <a:t>50.0%</a:t>
                      </a:r>
                    </a:p>
                  </a:txBody>
                  <a:tcPr marL="164592" marR="164592" marT="54864" marB="54864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 i="1">
                          <a:solidFill>
                            <a:srgbClr val="6B7280"/>
                          </a:solidFill>
                          <a:latin typeface="Arial"/>
                        </a:rPr>
                        <a:t>Reduction in escalated ticket volume</a:t>
                      </a:r>
                    </a:p>
                  </a:txBody>
                  <a:tcPr marL="164592" marR="164592" marT="54864" marB="54864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algn="l"/>
                      <a:r>
                        <a:rPr sz="1400" b="0" i="0">
                          <a:solidFill>
                            <a:srgbClr val="1B1D36"/>
                          </a:solidFill>
                          <a:latin typeface="Arial"/>
                        </a:rPr>
                        <a:t>Avg. tickets per technician / day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500" b="1" i="0">
                          <a:solidFill>
                            <a:srgbClr val="00C4B6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250" b="0" i="1">
                          <a:solidFill>
                            <a:srgbClr val="6B7280"/>
                          </a:solidFill>
                          <a:latin typeface="Arial"/>
                        </a:rPr>
                        <a:t>Used for capacity modeling</a:t>
                      </a:r>
                    </a:p>
                  </a:txBody>
                  <a:tcPr marL="164592" marR="164592" marT="54864" marB="54864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280"/>
                </a:solidFill>
                <a:latin typeface="Arial"/>
              </a:rPr>
              <a:t>Tech Connect IT  |  ConnectWise Partnership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521440" y="6519672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280"/>
                </a:solidFill>
                <a:latin typeface="Arial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89511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80" y="457200"/>
            <a:ext cx="4531753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000" b="1">
                <a:latin typeface="Arial"/>
              </a:rPr>
              <a:t>Estimated Annual Value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38200" y="1310640"/>
            <a:ext cx="2526030" cy="1150000"/>
          </a:xfrm>
          <a:prstGeom prst="roundRect">
            <a:avLst>
              <a:gd name="adj" fmla="val 10000"/>
            </a:avLst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73152" rIns="109728" bIns="73152" rtlCol="0" anchor="ctr"/>
          <a:lstStyle/>
          <a:p>
            <a:pPr algn="ctr"/>
            <a:r>
              <a:rPr lang="en-US" sz="2600" b="1">
                <a:solidFill>
                  <a:srgbClr val="00C4B6"/>
                </a:solidFill>
                <a:latin typeface="Arial"/>
              </a:rPr>
              <a:t>A$181,058</a:t>
            </a:r>
          </a:p>
          <a:p>
            <a:pPr algn="ctr"/>
            <a:r>
              <a:rPr sz="1100">
                <a:solidFill>
                  <a:srgbClr val="6B7280"/>
                </a:solidFill>
                <a:latin typeface="Arial"/>
              </a:rPr>
              <a:t>Net Annual Value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501390" y="1310640"/>
            <a:ext cx="2526030" cy="1150000"/>
          </a:xfrm>
          <a:prstGeom prst="roundRect">
            <a:avLst>
              <a:gd name="adj" fmla="val 10000"/>
            </a:avLst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73152" rIns="109728" bIns="73152" rtlCol="0" anchor="ctr"/>
          <a:lstStyle/>
          <a:p>
            <a:pPr algn="ctr"/>
            <a:r>
              <a:rPr sz="2600" b="1">
                <a:solidFill>
                  <a:srgbClr val="4970FF"/>
                </a:solidFill>
                <a:latin typeface="Arial"/>
              </a:rPr>
              <a:t>3</a:t>
            </a:r>
            <a:r>
              <a:rPr lang="en-US" sz="2600" b="1">
                <a:solidFill>
                  <a:srgbClr val="4970FF"/>
                </a:solidFill>
                <a:latin typeface="Arial"/>
              </a:rPr>
              <a:t>64</a:t>
            </a:r>
            <a:r>
              <a:rPr sz="2600" b="1">
                <a:solidFill>
                  <a:srgbClr val="4970FF"/>
                </a:solidFill>
                <a:latin typeface="Arial"/>
              </a:rPr>
              <a:t>%</a:t>
            </a:r>
          </a:p>
          <a:p>
            <a:pPr algn="ctr"/>
            <a:r>
              <a:rPr sz="1100">
                <a:solidFill>
                  <a:srgbClr val="6B7280"/>
                </a:solidFill>
                <a:latin typeface="Arial"/>
              </a:rPr>
              <a:t>Estimated ROI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64580" y="1310640"/>
            <a:ext cx="2526030" cy="1150000"/>
          </a:xfrm>
          <a:prstGeom prst="roundRect">
            <a:avLst>
              <a:gd name="adj" fmla="val 10000"/>
            </a:avLst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73152" rIns="109728" bIns="73152" rtlCol="0" anchor="ctr"/>
          <a:lstStyle/>
          <a:p>
            <a:pPr algn="ctr"/>
            <a:r>
              <a:rPr sz="2600" b="1">
                <a:solidFill>
                  <a:srgbClr val="00C4B6"/>
                </a:solidFill>
                <a:latin typeface="Arial"/>
              </a:rPr>
              <a:t>3.</a:t>
            </a:r>
            <a:r>
              <a:rPr lang="en-US" sz="2600" b="1">
                <a:solidFill>
                  <a:srgbClr val="00C4B6"/>
                </a:solidFill>
                <a:latin typeface="Arial"/>
              </a:rPr>
              <a:t>3</a:t>
            </a:r>
            <a:r>
              <a:rPr sz="2600" b="1">
                <a:solidFill>
                  <a:srgbClr val="00C4B6"/>
                </a:solidFill>
                <a:latin typeface="Arial"/>
              </a:rPr>
              <a:t>0 months</a:t>
            </a:r>
          </a:p>
          <a:p>
            <a:pPr algn="ctr"/>
            <a:r>
              <a:rPr sz="1100">
                <a:solidFill>
                  <a:srgbClr val="6B7280"/>
                </a:solidFill>
                <a:latin typeface="Arial"/>
              </a:rPr>
              <a:t>Payback Period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827770" y="1310640"/>
            <a:ext cx="2526030" cy="1150000"/>
          </a:xfrm>
          <a:prstGeom prst="roundRect">
            <a:avLst>
              <a:gd name="adj" fmla="val 10000"/>
            </a:avLst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9728" tIns="73152" rIns="109728" bIns="73152" rtlCol="0" anchor="ctr"/>
          <a:lstStyle/>
          <a:p>
            <a:pPr algn="ctr"/>
            <a:r>
              <a:rPr sz="2600" b="1">
                <a:solidFill>
                  <a:srgbClr val="4970FF"/>
                </a:solidFill>
                <a:latin typeface="Arial"/>
              </a:rPr>
              <a:t>1.75</a:t>
            </a:r>
          </a:p>
          <a:p>
            <a:pPr algn="ctr"/>
            <a:r>
              <a:rPr sz="1100">
                <a:solidFill>
                  <a:srgbClr val="6B7280"/>
                </a:solidFill>
                <a:latin typeface="Arial"/>
              </a:rPr>
              <a:t>FTE Gained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2743200"/>
            <a:ext cx="6000000" cy="32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1B1D36"/>
                </a:solidFill>
                <a:latin typeface="Arial"/>
              </a:rPr>
              <a:t>Operational Capacity Gains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38200" y="3140000"/>
          <a:ext cx="5189219" cy="3040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24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Minutes reclaimed per ticket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3.15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Minutes reclaimed per month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15,750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Hours reclaimed per month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262.50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Hours reclaimed per year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3,150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6164580" y="3140000"/>
          <a:ext cx="5189219" cy="304000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24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43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Additional tickets handled / month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245.0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Additional tickets handled / year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2,940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Increase in service capacity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4.9%</a:t>
                      </a:r>
                    </a:p>
                  </a:txBody>
                  <a:tcPr marL="128016" marR="128016" anchor="ctr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0000">
                <a:tc>
                  <a:txBody>
                    <a:bodyPr/>
                    <a:lstStyle/>
                    <a:p>
                      <a:pPr algn="l"/>
                      <a:r>
                        <a:rPr sz="1300" b="0" i="0">
                          <a:solidFill>
                            <a:srgbClr val="1B1D36"/>
                          </a:solidFill>
                          <a:latin typeface="Arial"/>
                        </a:rPr>
                        <a:t>Annual productivity value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sz="1400" b="1" i="0">
                          <a:solidFill>
                            <a:srgbClr val="00C4B6"/>
                          </a:solidFill>
                          <a:latin typeface="Arial"/>
                        </a:rPr>
                        <a:t>A$105,368</a:t>
                      </a:r>
                    </a:p>
                  </a:txBody>
                  <a:tcPr marL="128016" marR="128016" anchor="ctr">
                    <a:solidFill>
                      <a:srgbClr val="FA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900">
                <a:solidFill>
                  <a:srgbClr val="6B7280"/>
                </a:solidFill>
                <a:latin typeface="Arial"/>
              </a:rPr>
              <a:t>Tech Connect IT  |  ConnectWise Partnership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21440" y="6519672"/>
            <a:ext cx="36576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900">
                <a:solidFill>
                  <a:srgbClr val="6B7280"/>
                </a:solidFill>
                <a:latin typeface="Arial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19138753"/>
      </p:ext>
    </p:extLst>
  </p:cSld>
  <p:clrMapOvr>
    <a:masterClrMapping/>
  </p:clrMapOvr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Dark gradient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Dark gradient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6C0E157E-BBF9-45FB-91B2-9EEA263F6260}" vid="{4AA688F4-4384-4824-9BC0-914EFB7BEE9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89f28b5-6710-4785-a39d-b1823ed0ae86}" enabled="1" method="Standard" siteId="{f2ddb62f-8335-4cc9-9886-175b834e4bf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Dark gradient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revision>1</cp:revision>
  <dcterms:created xsi:type="dcterms:W3CDTF">2026-07-27T01:51:18Z</dcterms:created>
  <dcterms:modified xsi:type="dcterms:W3CDTF">2026-08-02T23:19:51Z</dcterms:modified>
</cp:coreProperties>
</file>