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3.xml" ContentType="application/vnd.openxmlformats-officedocument.theme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7FFFFF7E_0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08_0.xml" ContentType="application/vnd.ms-powerpoint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  <p:sldMasterId id="2147483716" r:id="rId5"/>
    <p:sldMasterId id="2147483748" r:id="rId6"/>
    <p:sldMasterId id="2147483784" r:id="rId7"/>
    <p:sldMasterId id="2147483787" r:id="rId8"/>
  </p:sldMasterIdLst>
  <p:notesMasterIdLst>
    <p:notesMasterId r:id="rId26"/>
  </p:notesMasterIdLst>
  <p:sldIdLst>
    <p:sldId id="2134806604" r:id="rId9"/>
    <p:sldId id="2147483513" r:id="rId10"/>
    <p:sldId id="260" r:id="rId11"/>
    <p:sldId id="2134806612" r:id="rId12"/>
    <p:sldId id="2134806606" r:id="rId13"/>
    <p:sldId id="290" r:id="rId14"/>
    <p:sldId id="291" r:id="rId15"/>
    <p:sldId id="2134806616" r:id="rId16"/>
    <p:sldId id="2147483515" r:id="rId17"/>
    <p:sldId id="259" r:id="rId18"/>
    <p:sldId id="284" r:id="rId19"/>
    <p:sldId id="2147483518" r:id="rId20"/>
    <p:sldId id="262" r:id="rId21"/>
    <p:sldId id="264" r:id="rId22"/>
    <p:sldId id="271" r:id="rId23"/>
    <p:sldId id="272" r:id="rId24"/>
    <p:sldId id="300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E1E8FBD-C7E4-AB4F-93ED-C3F094F2DC3E}">
          <p14:sldIdLst>
            <p14:sldId id="2134806604"/>
            <p14:sldId id="2147483513"/>
            <p14:sldId id="260"/>
            <p14:sldId id="2134806612"/>
            <p14:sldId id="2134806606"/>
            <p14:sldId id="290"/>
            <p14:sldId id="291"/>
            <p14:sldId id="2134806616"/>
            <p14:sldId id="2147483515"/>
            <p14:sldId id="259"/>
            <p14:sldId id="284"/>
            <p14:sldId id="2147483518"/>
            <p14:sldId id="262"/>
            <p14:sldId id="264"/>
            <p14:sldId id="271"/>
            <p14:sldId id="272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F287D-AB71-7193-22D9-7CD6D620CB8A}" name="Macie Jones" initials="MJ" userId="S::MJones@ConnectWise.com::ab832751-9283-4fd0-8ec8-2b7d2e0291d5" providerId="AD"/>
  <p188:author id="{8C68997E-DCF6-705E-53BC-FB3A66631EB7}" name="Jim Fulton" initials="JF" userId="S::Jim.Fulton@connectwise.com::3a62542f-3a2a-4230-ac73-395e08c2d00b" providerId="AD"/>
  <p188:author id="{F08A70B0-DA0C-96BA-B302-9278B817C164}" name="Anna Nguyen" initials="" userId="S::Anna.Nguyen@connectwise.com::c2150132-41d6-490d-966a-c2c1a1add79c" providerId="AD"/>
  <p188:author id="{A2344EDE-73A2-0799-6819-0D3AA24B95EF}" name="Brian Troy" initials="BT" userId="S::BTroy@ConnectWise.com::8dc1d230-146e-46ec-b000-703524e353c6" providerId="AD"/>
  <p188:author id="{388AA2FC-0FCC-ABE0-92AE-E934641F1A31}" name="Brian Troy" initials="BT" userId="S::btroy@connectwise.com::8dc1d230-146e-46ec-b000-703524e353c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5BC37-3B47-5049-B306-527E1DCBA2DE}" v="163" dt="2026-06-09T12:30:03.781"/>
    <p1510:client id="{9E54AF8F-72AB-856B-6758-B84A0101673F}" v="1" dt="2026-06-09T11:49:05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52"/>
    <p:restoredTop sz="94659"/>
  </p:normalViewPr>
  <p:slideViewPr>
    <p:cSldViewPr snapToGrid="0">
      <p:cViewPr varScale="1">
        <p:scale>
          <a:sx n="142" d="100"/>
          <a:sy n="142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modernComment_10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BED25BD-4AAB-E743-98F2-CC6978FF0FD3}" authorId="{67BF287D-AB71-7193-22D9-7CD6D620CB8A}" status="resolved" created="2026-05-27T02:40:12.923" complete="100000">
    <pc:sldMkLst xmlns:pc="http://schemas.microsoft.com/office/powerpoint/2013/main/command">
      <pc:docMk/>
      <pc:sldMk cId="0" sldId="264"/>
    </pc:sldMkLst>
    <p188:txBody>
      <a:bodyPr/>
      <a:lstStyle/>
      <a:p>
        <a:r>
          <a:rPr lang="en-US"/>
          <a:t>[@Anna Nguyen]if we can find a replacement for this image that isnt s so "ai"</a:t>
        </a:r>
      </a:p>
    </p188:txBody>
  </p188:cm>
</p188:cmLst>
</file>

<file path=ppt/comments/modernComment_7FFFFF7E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FD710AE-81E1-8741-93F0-DDD6EFDD678E}" authorId="{67BF287D-AB71-7193-22D9-7CD6D620CB8A}" status="resolved" created="2026-05-28T18:10:36.17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147483518"/>
      <ac:picMk id="3" creationId="{526E923C-03B0-7D8A-4CD7-EF716A389872}"/>
    </ac:deMkLst>
    <p188:replyLst>
      <p188:reply id="{E40E6668-B590-45D2-8E58-073363872990}" authorId="{388AA2FC-0FCC-ABE0-92AE-E934641F1A31}" created="2026-05-28T18:49:32.667">
        <p188:txBody>
          <a:bodyPr/>
          <a:lstStyle/>
          <a:p>
            <a:r>
              <a:rPr lang="en-US"/>
              <a:t>[@Macie Jones] - The 5-12 point lift is directly from the financial portion of the whitepaper.  "Improving managed service gross margins from 45% to approximately 50–57% increases annual gross margin".  
How about we say "Margin uplift through expanded operational capacity"</a:t>
            </a:r>
          </a:p>
        </p188:txBody>
      </p188:reply>
    </p188:replyLst>
    <p188:txBody>
      <a:bodyPr/>
      <a:lstStyle/>
      <a:p>
        <a:r>
          <a:rPr lang="en-US"/>
          <a:t>[@Brian Troy] are there any metrics we can tie to point 3?</a:t>
        </a:r>
      </a:p>
    </p188:txBody>
  </p188:cm>
  <p188:cm id="{46DB528D-397D-7A45-985E-481486D30D5A}" authorId="{67BF287D-AB71-7193-22D9-7CD6D620CB8A}" status="resolved" created="2026-06-02T15:42:23.14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147483518"/>
      <ac:spMk id="7" creationId="{A8934D85-1245-4950-B579-C352314EFF4E}"/>
    </ac:deMkLst>
    <p188:txBody>
      <a:bodyPr/>
      <a:lstStyle/>
      <a:p>
        <a:r>
          <a:rPr lang="en-US"/>
          <a:t>[@Jim Fulton] comment from Manny for us to note!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05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861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bd772f9cc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bd772f9cc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not AI for the sake of AI. This is about productivity, fewer tickets, and profitable scale.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These outcomes happen because the platform sees everything.
Unified data. Unified workflows. Unified automation. Unified intelligence.
This is how prevention becomes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CW Platform is not another product.
It is the operating system for the next generation of MSPs.
The platform that connects data, workflows, automation, AI, and operations into one intelligent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the economic transformation of managed services.
Higher margins. Lower operational burden. Better customer outcomes.
The MSP becomes indispensable.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future of MSPs is not built on reacting faster.
It is built on eliminating the need to react at all.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This is the next era of managed services.
And ConnectWise intends to lead it.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future of MSPs is not built on reacting faster.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built on eliminating the need to react at all.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future is Predictive Intelligence — and ConnectWise is the platform powering that future.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MSPs are under pressure from every direction. More endpoints. More threats. More complexity. But customers still expect faster outcomes.
The old operating model is breaking.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d772f9cc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d772f9cc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5CDC697E-CCAE-25C2-0949-7BAF889CD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d772f9cc9_0_7:notes">
            <a:extLst>
              <a:ext uri="{FF2B5EF4-FFF2-40B4-BE49-F238E27FC236}">
                <a16:creationId xmlns:a16="http://schemas.microsoft.com/office/drawing/2014/main" id="{47404E60-4EF1-690A-BFF0-DDA033BE4B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d772f9cc9_0_7:notes">
            <a:extLst>
              <a:ext uri="{FF2B5EF4-FFF2-40B4-BE49-F238E27FC236}">
                <a16:creationId xmlns:a16="http://schemas.microsoft.com/office/drawing/2014/main" id="{3FA10D6C-045A-D93F-4A5D-C0A1C3089A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9393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>
          <a:extLst>
            <a:ext uri="{FF2B5EF4-FFF2-40B4-BE49-F238E27FC236}">
              <a16:creationId xmlns:a16="http://schemas.microsoft.com/office/drawing/2014/main" id="{A234CCCC-70DE-26A3-EB6A-D5E3345FD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d772f9cc9_0_27:notes">
            <a:extLst>
              <a:ext uri="{FF2B5EF4-FFF2-40B4-BE49-F238E27FC236}">
                <a16:creationId xmlns:a16="http://schemas.microsoft.com/office/drawing/2014/main" id="{41BF0AF8-BCB4-A3D6-94EB-D10719A43D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d772f9cc9_0_27:notes">
            <a:extLst>
              <a:ext uri="{FF2B5EF4-FFF2-40B4-BE49-F238E27FC236}">
                <a16:creationId xmlns:a16="http://schemas.microsoft.com/office/drawing/2014/main" id="{5C0F5E6B-CD4E-E4A4-914C-D5B20351D0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8719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For decades, IT has been reactive. Tickets. Alerts. Escalations. Downtime.
But the next era of IT will not be reactive. It will be Autonomous, Outcome-driven. And eventually... invisible.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AB383-6837-BE9E-CC42-494D3C043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5A2631-3BA4-6EB3-DB10-5EE564E5E1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318CB-FC46-7B90-4F85-972693D37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Imagine a world where AI not only is helping you do your job but is autonomous.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It fixes issues before the end-user knows about them.  Delivers outcomes!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That future is real and it starts now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CD538-39D8-4910-FB75-28B08F5646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365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503E070F-60F0-33CF-1C37-A12B484BB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d772f9cc9_0_7:notes">
            <a:extLst>
              <a:ext uri="{FF2B5EF4-FFF2-40B4-BE49-F238E27FC236}">
                <a16:creationId xmlns:a16="http://schemas.microsoft.com/office/drawing/2014/main" id="{A3DC46BF-CA31-DDC8-B520-0D73869BA9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d772f9cc9_0_7:notes">
            <a:extLst>
              <a:ext uri="{FF2B5EF4-FFF2-40B4-BE49-F238E27FC236}">
                <a16:creationId xmlns:a16="http://schemas.microsoft.com/office/drawing/2014/main" id="{56A1715E-5F64-768C-F559-D8E1C2D8B4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700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Customers do not buy tickets. They buy uptime. They buy resilience. They buy confidence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The future MSP delivers outcomes - not effort.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next generation MSP is not just a managed service provider. It is a Managed Intelligence Provider.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1.png"/><Relationship Id="rId4" Type="http://schemas.openxmlformats.org/officeDocument/2006/relationships/image" Target="../media/image2.sv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50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612E42C-04A2-72A0-2264-D374260612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0803" y="135564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F740512E-CEF2-A5C7-BDAB-05F6E24EE6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0803" y="2305673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5C57652B-350B-A753-FEDB-0CCBD995E2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0803" y="3279449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FA8D22A1-660C-C052-D2A9-3161D4D103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0803" y="4229474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8F657-3FAB-5028-2211-C68C597C6FA1}"/>
              </a:ext>
            </a:extLst>
          </p:cNvPr>
          <p:cNvSpPr/>
          <p:nvPr/>
        </p:nvSpPr>
        <p:spPr>
          <a:xfrm>
            <a:off x="5237134" y="1342620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942FA5-7D2F-3540-1E12-3D3EC1B520B1}"/>
              </a:ext>
            </a:extLst>
          </p:cNvPr>
          <p:cNvSpPr/>
          <p:nvPr/>
        </p:nvSpPr>
        <p:spPr>
          <a:xfrm>
            <a:off x="5237134" y="2296776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7FB293-A922-FDE5-DDC7-4090C55CFEC0}"/>
              </a:ext>
            </a:extLst>
          </p:cNvPr>
          <p:cNvSpPr/>
          <p:nvPr/>
        </p:nvSpPr>
        <p:spPr>
          <a:xfrm>
            <a:off x="5237134" y="3264185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089764-7D47-67F9-AED4-36F44679D13A}"/>
              </a:ext>
            </a:extLst>
          </p:cNvPr>
          <p:cNvSpPr/>
          <p:nvPr/>
        </p:nvSpPr>
        <p:spPr>
          <a:xfrm>
            <a:off x="5237134" y="42183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AEA57-24D1-8CBC-7929-5FF7F984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669" y="3100847"/>
            <a:ext cx="2831991" cy="656307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AGENDA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31C854-6481-CDF7-4EB3-96FE93AA7CB2}"/>
              </a:ext>
            </a:extLst>
          </p:cNvPr>
          <p:cNvCxnSpPr>
            <a:cxnSpLocks/>
          </p:cNvCxnSpPr>
          <p:nvPr/>
        </p:nvCxnSpPr>
        <p:spPr>
          <a:xfrm>
            <a:off x="1850598" y="388360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E48AE6FF-EC1F-985F-2B3D-66F89C191C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DD2307-F3DA-52DE-9CE2-62CD670A1BEA}"/>
              </a:ext>
            </a:extLst>
          </p:cNvPr>
          <p:cNvSpPr/>
          <p:nvPr userDrawn="1"/>
        </p:nvSpPr>
        <p:spPr>
          <a:xfrm>
            <a:off x="5237134" y="51180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D2807F38-6505-77BF-0D11-C277A61676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7308" y="510952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34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7658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16B7DE-5006-FE2E-6268-6CCC715A1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25" y="6310353"/>
            <a:ext cx="3161071" cy="382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581FD5-CF09-BD43-9DE8-9B0EC15C2FA4}"/>
              </a:ext>
            </a:extLst>
          </p:cNvPr>
          <p:cNvSpPr txBox="1"/>
          <p:nvPr userDrawn="1"/>
        </p:nvSpPr>
        <p:spPr>
          <a:xfrm>
            <a:off x="268314" y="6219735"/>
            <a:ext cx="2752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>
                <a:solidFill>
                  <a:schemeClr val="bg1"/>
                </a:solidFill>
                <a:latin typeface="Cera Pro" panose="00000400000000000000" pitchFamily="2" charset="0"/>
              </a:rPr>
              <a:t>#ITNationConnect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B4149E-F0CE-BC44-FEE5-2B34CA4191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" b="505"/>
          <a:stretch/>
        </p:blipFill>
        <p:spPr>
          <a:xfrm>
            <a:off x="0" y="-47808"/>
            <a:ext cx="12192000" cy="6908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675F9D-4618-6A20-B9D7-389687FFE8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0543" y="2731247"/>
            <a:ext cx="8307097" cy="29055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F1C743-1D6D-D2C8-B614-9F7319280B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934" y="2876231"/>
            <a:ext cx="1308100" cy="1295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C7E6A3-28CE-1950-C9F2-ED6B29616C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7607" y="1362800"/>
            <a:ext cx="9961727" cy="1176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305711-A7D6-54F9-2C4B-315C9925E53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1230" y="299019"/>
            <a:ext cx="3676207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2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-Slide-Logo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CA9150-1879-AAA2-B8EC-2739F4386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5" r="105"/>
          <a:stretch/>
        </p:blipFill>
        <p:spPr>
          <a:xfrm flipH="1">
            <a:off x="-1" y="1"/>
            <a:ext cx="12192001" cy="6872488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22FF42C-47A0-BCF1-E079-6441DB215F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4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_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C629FBE1-1840-DDE7-C4EA-AC26D670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4725011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11948EB0-0AE7-8842-3172-EB636AA685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B5398-1CE2-BD12-04E4-ADBF7C63E65A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1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aker-Head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90E1E88-88E8-235C-E704-18FD4F48407D}"/>
              </a:ext>
            </a:extLst>
          </p:cNvPr>
          <p:cNvSpPr/>
          <p:nvPr userDrawn="1"/>
        </p:nvSpPr>
        <p:spPr>
          <a:xfrm>
            <a:off x="949960" y="2867129"/>
            <a:ext cx="9398000" cy="2672080"/>
          </a:xfrm>
          <a:prstGeom prst="rect">
            <a:avLst/>
          </a:prstGeom>
          <a:solidFill>
            <a:schemeClr val="accent5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 userDrawn="1"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 userDrawn="1"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F991B4-AEF6-6F53-395E-4C833622EE14}"/>
              </a:ext>
            </a:extLst>
          </p:cNvPr>
          <p:cNvSpPr/>
          <p:nvPr userDrawn="1"/>
        </p:nvSpPr>
        <p:spPr>
          <a:xfrm>
            <a:off x="0" y="6325794"/>
            <a:ext cx="12192000" cy="5394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19AAC0-6E13-CBB7-C2E1-05484E1A4A33}"/>
              </a:ext>
            </a:extLst>
          </p:cNvPr>
          <p:cNvSpPr txBox="1"/>
          <p:nvPr userDrawn="1"/>
        </p:nvSpPr>
        <p:spPr>
          <a:xfrm>
            <a:off x="269133" y="6399087"/>
            <a:ext cx="6260927" cy="55399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l"/>
            <a:r>
              <a:rPr lang="en-US" sz="1000" b="0" i="0" noProof="0">
                <a:solidFill>
                  <a:schemeClr val="bg1"/>
                </a:solidFill>
                <a:latin typeface="Cera Pro" panose="00000400000000000000" pitchFamily="2" charset="0"/>
                <a:cs typeface="Calibri Light" panose="020F0302020204030204" pitchFamily="34" charset="0"/>
              </a:rPr>
              <a:t>Copyright ©  ConnectWise. ConnectWise CONFIDENTIAL AND PROPRIETARY INFORMATION. All rights reserved. All trademarks, trade names, service marks and logos referenced herein belong to their respective companies.</a:t>
            </a:r>
            <a:endParaRPr lang="en-US" sz="1200" b="0" i="0" noProof="0">
              <a:solidFill>
                <a:schemeClr val="bg1"/>
              </a:solidFill>
              <a:latin typeface="Cera Pro" panose="00000400000000000000" pitchFamily="2" charset="0"/>
              <a:cs typeface="Calibri Light" panose="020F0302020204030204" pitchFamily="34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ECFE0F-8893-3F7D-1AE7-C284F8EFC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6436" y="3174469"/>
            <a:ext cx="2057400" cy="2057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556" y="3174469"/>
            <a:ext cx="6349523" cy="14584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success story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FB127ED-B991-89E7-B21C-E86D498621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7926" y="4761231"/>
            <a:ext cx="3973513" cy="399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First Lastname,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DA871B0-C22E-A768-6538-38E5EF37D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8244" y="5089845"/>
            <a:ext cx="4003675" cy="44936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60" y="1879601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Success story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 userDrawn="1"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8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Text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 userDrawn="1"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 userDrawn="1"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8" name="Picture 7" descr="A black background with blue hexagons&#10;&#10;Description automatically generated with low confidence">
            <a:extLst>
              <a:ext uri="{FF2B5EF4-FFF2-40B4-BE49-F238E27FC236}">
                <a16:creationId xmlns:a16="http://schemas.microsoft.com/office/drawing/2014/main" id="{7C9B194E-ECDF-5CAF-FF5D-BB6B1AED8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3516" y="-389433"/>
            <a:ext cx="4394200" cy="2311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5306" y="1600201"/>
            <a:ext cx="4423623" cy="2790260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solution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49" y="576130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Pain point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 userDrawn="1"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62D34D-5879-80A3-E733-F550AAABD8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45101" y="1600200"/>
            <a:ext cx="6092825" cy="463643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r>
              <a:rPr lang="en-US"/>
              <a:t>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280754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Backgrou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A70623-360E-C68C-047F-9F592DD3E0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3744" r="45178"/>
          <a:stretch>
            <a:fillRect/>
          </a:stretch>
        </p:blipFill>
        <p:spPr>
          <a:xfrm>
            <a:off x="1" y="2"/>
            <a:ext cx="12446512" cy="70011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7E72A1-EA20-92B3-7F39-35EBFC706A50}"/>
              </a:ext>
            </a:extLst>
          </p:cNvPr>
          <p:cNvSpPr txBox="1"/>
          <p:nvPr userDrawn="1"/>
        </p:nvSpPr>
        <p:spPr>
          <a:xfrm>
            <a:off x="233651" y="6396999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>
                <a:solidFill>
                  <a:schemeClr val="bg1"/>
                </a:solidFill>
                <a:latin typeface="Cera Pro" panose="00000400000000000000" pitchFamily="2" charset="0"/>
              </a:rPr>
              <a:t>#ITN26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29A61-1660-491D-DB7F-BD10715C8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4580" y="6068289"/>
            <a:ext cx="2530885" cy="8451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2B66BD-32AD-456B-E062-46690D1A4CD6}"/>
              </a:ext>
            </a:extLst>
          </p:cNvPr>
          <p:cNvSpPr txBox="1"/>
          <p:nvPr userDrawn="1"/>
        </p:nvSpPr>
        <p:spPr>
          <a:xfrm>
            <a:off x="10634761" y="6688161"/>
            <a:ext cx="89193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>
                <a:solidFill>
                  <a:schemeClr val="bg1"/>
                </a:solidFill>
                <a:latin typeface="Cera Pro" panose="00000400000000000000" pitchFamily="2" charset="0"/>
              </a:rPr>
              <a:t>HOSTED BY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3534F-6FFA-7C7A-CC0C-79263450FD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4386" y="6717775"/>
            <a:ext cx="702241" cy="1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5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Background -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63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612E42C-04A2-72A0-2264-D374260612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0803" y="135564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F740512E-CEF2-A5C7-BDAB-05F6E24EE6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0803" y="2305673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5C57652B-350B-A753-FEDB-0CCBD995E2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0803" y="3279449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FA8D22A1-660C-C052-D2A9-3161D4D103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0803" y="4229474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8F657-3FAB-5028-2211-C68C597C6FA1}"/>
              </a:ext>
            </a:extLst>
          </p:cNvPr>
          <p:cNvSpPr/>
          <p:nvPr/>
        </p:nvSpPr>
        <p:spPr>
          <a:xfrm>
            <a:off x="5237134" y="1342620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942FA5-7D2F-3540-1E12-3D3EC1B520B1}"/>
              </a:ext>
            </a:extLst>
          </p:cNvPr>
          <p:cNvSpPr/>
          <p:nvPr/>
        </p:nvSpPr>
        <p:spPr>
          <a:xfrm>
            <a:off x="5237134" y="2296776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7FB293-A922-FDE5-DDC7-4090C55CFEC0}"/>
              </a:ext>
            </a:extLst>
          </p:cNvPr>
          <p:cNvSpPr/>
          <p:nvPr/>
        </p:nvSpPr>
        <p:spPr>
          <a:xfrm>
            <a:off x="5237134" y="3264185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089764-7D47-67F9-AED4-36F44679D13A}"/>
              </a:ext>
            </a:extLst>
          </p:cNvPr>
          <p:cNvSpPr/>
          <p:nvPr/>
        </p:nvSpPr>
        <p:spPr>
          <a:xfrm>
            <a:off x="5237134" y="42183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AEA57-24D1-8CBC-7929-5FF7F984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669" y="3100847"/>
            <a:ext cx="2831991" cy="656307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AGENDA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31C854-6481-CDF7-4EB3-96FE93AA7CB2}"/>
              </a:ext>
            </a:extLst>
          </p:cNvPr>
          <p:cNvCxnSpPr>
            <a:cxnSpLocks/>
          </p:cNvCxnSpPr>
          <p:nvPr/>
        </p:nvCxnSpPr>
        <p:spPr>
          <a:xfrm>
            <a:off x="1850598" y="388360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E48AE6FF-EC1F-985F-2B3D-66F89C191C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DD2307-F3DA-52DE-9CE2-62CD670A1BEA}"/>
              </a:ext>
            </a:extLst>
          </p:cNvPr>
          <p:cNvSpPr/>
          <p:nvPr userDrawn="1"/>
        </p:nvSpPr>
        <p:spPr>
          <a:xfrm>
            <a:off x="5237134" y="51180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D2807F38-6505-77BF-0D11-C277A61676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7308" y="510952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718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32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One Speaker_Intro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4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6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 userDrawn="1"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563259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Speaker_Intro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1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 userDrawn="1"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75838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Speaker_Intro 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 userDrawn="1"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 userDrawn="1"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 userDrawn="1"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94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Speaker_Intro 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 userDrawn="1"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 userDrawn="1"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 userDrawn="1"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517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Content-blue background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55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Content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489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Content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E09A16-D413-4989-73D8-9A894157185A}"/>
              </a:ext>
            </a:extLst>
          </p:cNvPr>
          <p:cNvSpPr txBox="1"/>
          <p:nvPr userDrawn="1"/>
        </p:nvSpPr>
        <p:spPr>
          <a:xfrm>
            <a:off x="311085" y="12349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C6C52EB3-76FF-6532-70A9-7A4E6639D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2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- comparison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9431BA-A754-D510-70DC-8A205B0CABEF}"/>
              </a:ext>
            </a:extLst>
          </p:cNvPr>
          <p:cNvSpPr/>
          <p:nvPr userDrawn="1"/>
        </p:nvSpPr>
        <p:spPr>
          <a:xfrm>
            <a:off x="6096001" y="-16235"/>
            <a:ext cx="6164580" cy="6872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5A64A0B-FD4D-54AA-DECB-0256C140DAA3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2440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05C56-AB6B-8308-859B-4CDEDE126DD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33163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0295389-5B54-8734-401E-75761D043C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2B0B9F2A-790F-0AE4-F3B3-08CE0E5DCF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Two column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059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_column-comparision-blu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b="0" i="0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Three column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752E5AD-A4DB-761B-775A-E3D97201476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72440" y="1554480"/>
            <a:ext cx="3566160" cy="4480560"/>
          </a:xfr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1C1F0BF-2567-D229-ADD1-9565DEFF297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3" y="1554480"/>
            <a:ext cx="3566160" cy="4480560"/>
          </a:xfrm>
          <a:solidFill>
            <a:schemeClr val="accent5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tx1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A5F7B-8C03-3AE8-4B58-F9EBFFA4A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12920" y="1554480"/>
            <a:ext cx="3566160" cy="4480560"/>
          </a:xfrm>
          <a:solidFill>
            <a:srgbClr val="C5E654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bg2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CCA6A-5D40-090A-16AE-CBBF8F359F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57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4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892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treatment 1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A8C0BC-CBEA-55A6-4EB4-F17D777AF4B4}"/>
              </a:ext>
            </a:extLst>
          </p:cNvPr>
          <p:cNvSpPr/>
          <p:nvPr userDrawn="1"/>
        </p:nvSpPr>
        <p:spPr>
          <a:xfrm>
            <a:off x="1198485" y="2636668"/>
            <a:ext cx="9818703" cy="2024109"/>
          </a:xfrm>
          <a:prstGeom prst="roundRect">
            <a:avLst>
              <a:gd name="adj" fmla="val 42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7440" tIns="0" rIns="3840480" bIns="0" rtlCol="0" anchor="ctr" anchorCtr="0"/>
          <a:lstStyle/>
          <a:p>
            <a:pPr marL="91438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D1025"/>
              </a:buClr>
              <a:buSzPts val="1000"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1B1D36"/>
              </a:solidFill>
              <a:effectLst/>
              <a:uLnTx/>
              <a:uFillTx/>
              <a:latin typeface="Cera Pro" panose="000004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7158" y="2718927"/>
            <a:ext cx="9619887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Quotes goes here.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68E1D8-F1A7-9CCB-F62F-DC7D080C8A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7157" y="1874123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F8A6457-023A-FD54-87E3-72B6637D84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49505" y="4563978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”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9EB0DD8-E899-59F8-51BA-7092051321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158" y="4730311"/>
            <a:ext cx="3776647" cy="10885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Title, company</a:t>
            </a:r>
          </a:p>
        </p:txBody>
      </p:sp>
      <p:sp>
        <p:nvSpPr>
          <p:cNvPr id="18" name="Title 44">
            <a:extLst>
              <a:ext uri="{FF2B5EF4-FFF2-40B4-BE49-F238E27FC236}">
                <a16:creationId xmlns:a16="http://schemas.microsoft.com/office/drawing/2014/main" id="{08444CBA-9D14-98C8-6565-25FE8B3BA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Quote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B8646F-C68F-C9BD-D4EB-3AF833701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C183E6-872E-8FB9-794F-CBE596116077}"/>
              </a:ext>
            </a:extLst>
          </p:cNvPr>
          <p:cNvSpPr txBox="1"/>
          <p:nvPr userDrawn="1"/>
        </p:nvSpPr>
        <p:spPr>
          <a:xfrm>
            <a:off x="13090967" y="105329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734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Treat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ECF197-0713-7700-29B4-46303E0366B5}"/>
              </a:ext>
            </a:extLst>
          </p:cNvPr>
          <p:cNvSpPr/>
          <p:nvPr userDrawn="1"/>
        </p:nvSpPr>
        <p:spPr>
          <a:xfrm>
            <a:off x="1906810" y="2256265"/>
            <a:ext cx="9430425" cy="2484583"/>
          </a:xfrm>
          <a:prstGeom prst="roundRect">
            <a:avLst>
              <a:gd name="adj" fmla="val 4314"/>
            </a:avLst>
          </a:prstGeom>
          <a:solidFill>
            <a:schemeClr val="tx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9C8FEC4-BD17-DDAF-D729-E41B6E2ABE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0D008-C531-B829-6CF3-7B97EE22A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5630" y="2549229"/>
            <a:ext cx="9106839" cy="1898651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Quote goes here.</a:t>
            </a:r>
          </a:p>
        </p:txBody>
      </p:sp>
    </p:spTree>
    <p:extLst>
      <p:ext uri="{BB962C8B-B14F-4D97-AF65-F5344CB8AC3E}">
        <p14:creationId xmlns:p14="http://schemas.microsoft.com/office/powerpoint/2010/main" val="28644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99620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299620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76038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565713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9399136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8230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8230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2278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02278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977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08300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166261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419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5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74565" y="3832425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74565" y="4321379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035327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341351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565328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3869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93869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76936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76936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4921" y="1820869"/>
            <a:ext cx="1372939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164688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2041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106075-6C96-6379-4949-C31F9377FF91}"/>
              </a:ext>
            </a:extLst>
          </p:cNvPr>
          <p:cNvCxnSpPr>
            <a:cxnSpLocks/>
          </p:cNvCxnSpPr>
          <p:nvPr/>
        </p:nvCxnSpPr>
        <p:spPr>
          <a:xfrm>
            <a:off x="80345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EDB8CB-606E-C75C-CBA8-FC9E81A42B1D}"/>
              </a:ext>
            </a:extLst>
          </p:cNvPr>
          <p:cNvCxnSpPr>
            <a:cxnSpLocks/>
          </p:cNvCxnSpPr>
          <p:nvPr/>
        </p:nvCxnSpPr>
        <p:spPr>
          <a:xfrm>
            <a:off x="101763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0B7148B-9414-11A2-D56A-C8C35C95DD4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559678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6" name="Content Placeholder 54">
            <a:extLst>
              <a:ext uri="{FF2B5EF4-FFF2-40B4-BE49-F238E27FC236}">
                <a16:creationId xmlns:a16="http://schemas.microsoft.com/office/drawing/2014/main" id="{3EEEA6D4-9D94-0010-E5F2-8DD7A3E13C5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559678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2EC39EB6-B380-CAAD-5BD0-359A8A5C80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79995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28E70133-CA2B-5E72-4EAF-01537168145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79995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EEE5B080-FF9D-6EB2-9FCC-D5A2AEAB2E0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567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F2C571F-A40D-7306-BE07-B067E32665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43429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461548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creenshot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957004A-E74D-206A-8249-16466E58A1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75000"/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484695" y="1514945"/>
            <a:ext cx="6249001" cy="5987551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3D8A98D-A373-9218-4685-8F9B62FBF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00667" y="1399783"/>
            <a:ext cx="7407568" cy="423326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image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B07FC15F-2F48-083F-A8F6-63EB30BCF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Screenshot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913F911-0EE6-EFF6-3D0A-C0866B9330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0A4E36-6A33-FBDB-346A-4208DD6E07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78"/>
          <a:stretch/>
        </p:blipFill>
        <p:spPr>
          <a:xfrm>
            <a:off x="875919" y="1051561"/>
            <a:ext cx="10440164" cy="5074920"/>
          </a:xfrm>
          <a:prstGeom prst="rect">
            <a:avLst/>
          </a:prstGeom>
          <a:effectLst>
            <a:reflection blurRad="12700" stA="15000" endPos="4703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8859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lang="en-US" sz="4800" kern="1200" dirty="0">
                <a:solidFill>
                  <a:schemeClr val="accent4"/>
                </a:solidFill>
                <a:latin typeface="Cera Pro" panose="00000400000000000000" pitchFamily="2" charset="0"/>
                <a:ea typeface="Spline Sans Bold" pitchFamily="34" charset="-122"/>
                <a:cs typeface="Spline Sans Bold" pitchFamily="34" charset="-12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3346BEA-59BB-05BC-D8BF-BCD412071D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9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Blank_Slid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039E290B-A6F6-238E-41E8-BFDC83FBD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533401"/>
            <a:ext cx="10302799" cy="550163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1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25DAB81-6314-FE89-F2D7-4130469249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4" name="Title 44">
            <a:extLst>
              <a:ext uri="{FF2B5EF4-FFF2-40B4-BE49-F238E27FC236}">
                <a16:creationId xmlns:a16="http://schemas.microsoft.com/office/drawing/2014/main" id="{BE52D890-B6C9-7DF3-833C-654C4F9D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B9EEB134-2E4B-BB6F-0A5D-E009C0A8F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1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+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 userDrawn="1"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solidFill>
            <a:schemeClr val="tx1"/>
          </a:solidFill>
        </p:spPr>
        <p:txBody>
          <a:bodyPr lIns="468000" rIns="72000">
            <a:noAutofit/>
          </a:bodyPr>
          <a:lstStyle>
            <a:lvl1pPr>
              <a:defRPr sz="32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CEFD8E-1EB7-C3D1-11F8-04089E4F52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A19EBB-6E66-B2B0-8AA6-FCBF8A57347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01830617"/>
              </p:ext>
            </p:extLst>
          </p:nvPr>
        </p:nvGraphicFramePr>
        <p:xfrm>
          <a:off x="381001" y="1238170"/>
          <a:ext cx="11429999" cy="4581607"/>
        </p:xfrm>
        <a:graphic>
          <a:graphicData uri="http://schemas.openxmlformats.org/drawingml/2006/table">
            <a:tbl>
              <a:tblPr/>
              <a:tblGrid>
                <a:gridCol w="975853">
                  <a:extLst>
                    <a:ext uri="{9D8B030D-6E8A-4147-A177-3AD203B41FA5}">
                      <a16:colId xmlns:a16="http://schemas.microsoft.com/office/drawing/2014/main" val="2609803972"/>
                    </a:ext>
                  </a:extLst>
                </a:gridCol>
                <a:gridCol w="5169309">
                  <a:extLst>
                    <a:ext uri="{9D8B030D-6E8A-4147-A177-3AD203B41FA5}">
                      <a16:colId xmlns:a16="http://schemas.microsoft.com/office/drawing/2014/main" val="251626830"/>
                    </a:ext>
                  </a:extLst>
                </a:gridCol>
                <a:gridCol w="2190136">
                  <a:extLst>
                    <a:ext uri="{9D8B030D-6E8A-4147-A177-3AD203B41FA5}">
                      <a16:colId xmlns:a16="http://schemas.microsoft.com/office/drawing/2014/main" val="2689769282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078164705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391280337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4284691897"/>
                    </a:ext>
                  </a:extLst>
                </a:gridCol>
              </a:tblGrid>
              <a:tr h="735493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045918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7498"/>
                  </a:ext>
                </a:extLst>
              </a:tr>
              <a:tr h="66896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513039"/>
                  </a:ext>
                </a:extLst>
              </a:tr>
              <a:tr h="64732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431840"/>
                  </a:ext>
                </a:extLst>
              </a:tr>
              <a:tr h="55681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207308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994795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031126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71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915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 userDrawn="1"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41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 userDrawn="1"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72639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8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69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ueBackground-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6CD22D-6E78-D7DE-CAC7-F871DCCB005D}"/>
              </a:ext>
            </a:extLst>
          </p:cNvPr>
          <p:cNvSpPr/>
          <p:nvPr userDrawn="1"/>
        </p:nvSpPr>
        <p:spPr>
          <a:xfrm>
            <a:off x="0" y="0"/>
            <a:ext cx="12192000" cy="6872488"/>
          </a:xfrm>
          <a:prstGeom prst="rect">
            <a:avLst/>
          </a:prstGeom>
          <a:solidFill>
            <a:schemeClr val="tx2">
              <a:alpha val="3144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3E70E81-7C56-73CA-9668-476DB8F08F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8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32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1804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ueBackgrou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64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4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Speaker_Intro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1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 userDrawn="1"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13662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_Intro 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 userDrawn="1"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 userDrawn="1"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 userDrawn="1"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61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Speaker_Intro 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 userDrawn="1"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 userDrawn="1"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 userDrawn="1"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 userDrawn="1"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Content-blue background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959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_Content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395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Content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E09A16-D413-4989-73D8-9A894157185A}"/>
              </a:ext>
            </a:extLst>
          </p:cNvPr>
          <p:cNvSpPr txBox="1"/>
          <p:nvPr userDrawn="1"/>
        </p:nvSpPr>
        <p:spPr>
          <a:xfrm>
            <a:off x="311085" y="12349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C6C52EB3-76FF-6532-70A9-7A4E6639D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53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Background-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6CD22D-6E78-D7DE-CAC7-F871DCCB005D}"/>
              </a:ext>
            </a:extLst>
          </p:cNvPr>
          <p:cNvSpPr/>
          <p:nvPr userDrawn="1"/>
        </p:nvSpPr>
        <p:spPr>
          <a:xfrm>
            <a:off x="0" y="0"/>
            <a:ext cx="12192000" cy="6872488"/>
          </a:xfrm>
          <a:prstGeom prst="rect">
            <a:avLst/>
          </a:prstGeom>
          <a:solidFill>
            <a:schemeClr val="tx2">
              <a:alpha val="3144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3E70E81-7C56-73CA-9668-476DB8F08F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6276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- comparison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9431BA-A754-D510-70DC-8A205B0CABEF}"/>
              </a:ext>
            </a:extLst>
          </p:cNvPr>
          <p:cNvSpPr/>
          <p:nvPr userDrawn="1"/>
        </p:nvSpPr>
        <p:spPr>
          <a:xfrm>
            <a:off x="6096001" y="-16235"/>
            <a:ext cx="6164580" cy="6872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5A64A0B-FD4D-54AA-DECB-0256C140DAA3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2440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05C56-AB6B-8308-859B-4CDEDE126DD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33163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0295389-5B54-8734-401E-75761D043C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2B0B9F2A-790F-0AE4-F3B3-08CE0E5DCF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Two column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608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_column-comparision-blu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b="0" i="0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Three column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752E5AD-A4DB-761B-775A-E3D97201476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72440" y="1554480"/>
            <a:ext cx="3566160" cy="4480560"/>
          </a:xfr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1C1F0BF-2567-D229-ADD1-9565DEFF297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3" y="1554480"/>
            <a:ext cx="3566160" cy="4480560"/>
          </a:xfrm>
          <a:solidFill>
            <a:schemeClr val="accent5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tx1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A5F7B-8C03-3AE8-4B58-F9EBFFA4A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12920" y="1554480"/>
            <a:ext cx="3566160" cy="4480560"/>
          </a:xfrm>
          <a:solidFill>
            <a:srgbClr val="C5E654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bg2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CCA6A-5D40-090A-16AE-CBBF8F359F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492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reatment 1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A8C0BC-CBEA-55A6-4EB4-F17D777AF4B4}"/>
              </a:ext>
            </a:extLst>
          </p:cNvPr>
          <p:cNvSpPr/>
          <p:nvPr userDrawn="1"/>
        </p:nvSpPr>
        <p:spPr>
          <a:xfrm>
            <a:off x="1198485" y="2636668"/>
            <a:ext cx="9818703" cy="2024109"/>
          </a:xfrm>
          <a:prstGeom prst="roundRect">
            <a:avLst>
              <a:gd name="adj" fmla="val 42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7440" tIns="0" rIns="3840480" bIns="0" rtlCol="0" anchor="ctr" anchorCtr="0"/>
          <a:lstStyle/>
          <a:p>
            <a:pPr marL="91438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D1025"/>
              </a:buClr>
              <a:buSzPts val="1000"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1B1D36"/>
              </a:solidFill>
              <a:effectLst/>
              <a:uLnTx/>
              <a:uFillTx/>
              <a:latin typeface="Cera Pro" panose="000004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7158" y="2718927"/>
            <a:ext cx="9619887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Quotes goes here.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68E1D8-F1A7-9CCB-F62F-DC7D080C8A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7157" y="1874123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F8A6457-023A-FD54-87E3-72B6637D84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49505" y="4563978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”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9EB0DD8-E899-59F8-51BA-7092051321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158" y="4730311"/>
            <a:ext cx="3776647" cy="10885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Title, company</a:t>
            </a:r>
          </a:p>
        </p:txBody>
      </p:sp>
      <p:sp>
        <p:nvSpPr>
          <p:cNvPr id="18" name="Title 44">
            <a:extLst>
              <a:ext uri="{FF2B5EF4-FFF2-40B4-BE49-F238E27FC236}">
                <a16:creationId xmlns:a16="http://schemas.microsoft.com/office/drawing/2014/main" id="{08444CBA-9D14-98C8-6565-25FE8B3BA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Quote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B8646F-C68F-C9BD-D4EB-3AF833701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C183E6-872E-8FB9-794F-CBE596116077}"/>
              </a:ext>
            </a:extLst>
          </p:cNvPr>
          <p:cNvSpPr txBox="1"/>
          <p:nvPr userDrawn="1"/>
        </p:nvSpPr>
        <p:spPr>
          <a:xfrm>
            <a:off x="13090967" y="105329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00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Treat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ECF197-0713-7700-29B4-46303E0366B5}"/>
              </a:ext>
            </a:extLst>
          </p:cNvPr>
          <p:cNvSpPr/>
          <p:nvPr userDrawn="1"/>
        </p:nvSpPr>
        <p:spPr>
          <a:xfrm>
            <a:off x="1906810" y="2256265"/>
            <a:ext cx="9430425" cy="2484583"/>
          </a:xfrm>
          <a:prstGeom prst="roundRect">
            <a:avLst>
              <a:gd name="adj" fmla="val 4314"/>
            </a:avLst>
          </a:prstGeom>
          <a:solidFill>
            <a:schemeClr val="tx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9C8FEC4-BD17-DDAF-D729-E41B6E2ABED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0D008-C531-B829-6CF3-7B97EE22A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5630" y="2549229"/>
            <a:ext cx="9106839" cy="1898651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Quote goes here.</a:t>
            </a:r>
          </a:p>
        </p:txBody>
      </p:sp>
    </p:spTree>
    <p:extLst>
      <p:ext uri="{BB962C8B-B14F-4D97-AF65-F5344CB8AC3E}">
        <p14:creationId xmlns:p14="http://schemas.microsoft.com/office/powerpoint/2010/main" val="2485499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99620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299620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76038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565713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9399136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8230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8230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2278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02278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977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08300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166261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65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74565" y="3832425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74565" y="4321379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035327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341351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565328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3869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93869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76936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76936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4921" y="1820869"/>
            <a:ext cx="1372939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164688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2041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106075-6C96-6379-4949-C31F9377FF91}"/>
              </a:ext>
            </a:extLst>
          </p:cNvPr>
          <p:cNvCxnSpPr>
            <a:cxnSpLocks/>
          </p:cNvCxnSpPr>
          <p:nvPr/>
        </p:nvCxnSpPr>
        <p:spPr>
          <a:xfrm>
            <a:off x="80345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EDB8CB-606E-C75C-CBA8-FC9E81A42B1D}"/>
              </a:ext>
            </a:extLst>
          </p:cNvPr>
          <p:cNvCxnSpPr>
            <a:cxnSpLocks/>
          </p:cNvCxnSpPr>
          <p:nvPr/>
        </p:nvCxnSpPr>
        <p:spPr>
          <a:xfrm>
            <a:off x="101763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0B7148B-9414-11A2-D56A-C8C35C95DD4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559678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6" name="Content Placeholder 54">
            <a:extLst>
              <a:ext uri="{FF2B5EF4-FFF2-40B4-BE49-F238E27FC236}">
                <a16:creationId xmlns:a16="http://schemas.microsoft.com/office/drawing/2014/main" id="{3EEEA6D4-9D94-0010-E5F2-8DD7A3E13C5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559678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2EC39EB6-B380-CAAD-5BD0-359A8A5C80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79995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28E70133-CA2B-5E72-4EAF-01537168145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79995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EEE5B080-FF9D-6EB2-9FCC-D5A2AEAB2E0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567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F2C571F-A40D-7306-BE07-B067E32665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43429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7384475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957004A-E74D-206A-8249-16466E58A1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75000"/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484695" y="1514945"/>
            <a:ext cx="6249001" cy="5987551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3D8A98D-A373-9218-4685-8F9B62FBF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00667" y="1399783"/>
            <a:ext cx="7407568" cy="423326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image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B07FC15F-2F48-083F-A8F6-63EB30BCF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Screenshot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913F911-0EE6-EFF6-3D0A-C0866B9330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0A4E36-6A33-FBDB-346A-4208DD6E07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78"/>
          <a:stretch/>
        </p:blipFill>
        <p:spPr>
          <a:xfrm>
            <a:off x="875919" y="1051561"/>
            <a:ext cx="10440164" cy="5074920"/>
          </a:xfrm>
          <a:prstGeom prst="rect">
            <a:avLst/>
          </a:prstGeom>
          <a:effectLst>
            <a:reflection blurRad="12700" stA="15000" endPos="4703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22720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lang="en-US" sz="4800" kern="1200" dirty="0">
                <a:solidFill>
                  <a:schemeClr val="accent4"/>
                </a:solidFill>
                <a:latin typeface="Cera Pro" panose="00000400000000000000" pitchFamily="2" charset="0"/>
                <a:ea typeface="Spline Sans Bold" pitchFamily="34" charset="-122"/>
                <a:cs typeface="Spline Sans Bold" pitchFamily="34" charset="-12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3346BEA-59BB-05BC-D8BF-BCD412071D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002344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_Slid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039E290B-A6F6-238E-41E8-BFDC83FBD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533401"/>
            <a:ext cx="10302799" cy="550163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3876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25DAB81-6314-FE89-F2D7-4130469249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4" name="Title 44">
            <a:extLst>
              <a:ext uri="{FF2B5EF4-FFF2-40B4-BE49-F238E27FC236}">
                <a16:creationId xmlns:a16="http://schemas.microsoft.com/office/drawing/2014/main" id="{BE52D890-B6C9-7DF3-833C-654C4F9D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B9EEB134-2E4B-BB6F-0A5D-E009C0A8F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1224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Slide-Logo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CA9150-1879-AAA2-B8EC-2739F4386D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5" r="105"/>
          <a:stretch/>
        </p:blipFill>
        <p:spPr>
          <a:xfrm flipH="1">
            <a:off x="-1" y="1"/>
            <a:ext cx="12192001" cy="6872488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22FF42C-47A0-BCF1-E079-6441DB215F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73841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 userDrawn="1"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solidFill>
            <a:schemeClr val="tx1"/>
          </a:solidFill>
        </p:spPr>
        <p:txBody>
          <a:bodyPr lIns="468000" rIns="72000">
            <a:noAutofit/>
          </a:bodyPr>
          <a:lstStyle>
            <a:lvl1pPr>
              <a:defRPr sz="32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CEFD8E-1EB7-C3D1-11F8-04089E4F52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A19EBB-6E66-B2B0-8AA6-FCBF8A57347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01830617"/>
              </p:ext>
            </p:extLst>
          </p:nvPr>
        </p:nvGraphicFramePr>
        <p:xfrm>
          <a:off x="381001" y="1238170"/>
          <a:ext cx="11429999" cy="4581607"/>
        </p:xfrm>
        <a:graphic>
          <a:graphicData uri="http://schemas.openxmlformats.org/drawingml/2006/table">
            <a:tbl>
              <a:tblPr/>
              <a:tblGrid>
                <a:gridCol w="975853">
                  <a:extLst>
                    <a:ext uri="{9D8B030D-6E8A-4147-A177-3AD203B41FA5}">
                      <a16:colId xmlns:a16="http://schemas.microsoft.com/office/drawing/2014/main" val="2609803972"/>
                    </a:ext>
                  </a:extLst>
                </a:gridCol>
                <a:gridCol w="5169309">
                  <a:extLst>
                    <a:ext uri="{9D8B030D-6E8A-4147-A177-3AD203B41FA5}">
                      <a16:colId xmlns:a16="http://schemas.microsoft.com/office/drawing/2014/main" val="251626830"/>
                    </a:ext>
                  </a:extLst>
                </a:gridCol>
                <a:gridCol w="2190136">
                  <a:extLst>
                    <a:ext uri="{9D8B030D-6E8A-4147-A177-3AD203B41FA5}">
                      <a16:colId xmlns:a16="http://schemas.microsoft.com/office/drawing/2014/main" val="2689769282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078164705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391280337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4284691897"/>
                    </a:ext>
                  </a:extLst>
                </a:gridCol>
              </a:tblGrid>
              <a:tr h="735493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045918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7498"/>
                  </a:ext>
                </a:extLst>
              </a:tr>
              <a:tr h="66896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513039"/>
                  </a:ext>
                </a:extLst>
              </a:tr>
              <a:tr h="64732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431840"/>
                  </a:ext>
                </a:extLst>
              </a:tr>
              <a:tr h="55681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207308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994795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031126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71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36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 userDrawn="1"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24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047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8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1261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Slide-Logo and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88862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99225A-FD63-4DD3-CBBA-AA0067C437CE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327706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C629FBE1-1840-DDE7-C4EA-AC26D670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4725011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11948EB0-0AE7-8842-3172-EB636AA685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B5398-1CE2-BD12-04E4-ADBF7C63E65A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9338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aker-Head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90E1E88-88E8-235C-E704-18FD4F48407D}"/>
              </a:ext>
            </a:extLst>
          </p:cNvPr>
          <p:cNvSpPr/>
          <p:nvPr/>
        </p:nvSpPr>
        <p:spPr>
          <a:xfrm>
            <a:off x="949960" y="2867129"/>
            <a:ext cx="9398000" cy="2672080"/>
          </a:xfrm>
          <a:prstGeom prst="rect">
            <a:avLst/>
          </a:prstGeom>
          <a:solidFill>
            <a:schemeClr val="accent5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79BB08C-F18D-575B-0A23-D628DA44BD01}"/>
              </a:ext>
            </a:extLst>
          </p:cNvPr>
          <p:cNvGrpSpPr/>
          <p:nvPr/>
        </p:nvGrpSpPr>
        <p:grpSpPr>
          <a:xfrm>
            <a:off x="0" y="6302644"/>
            <a:ext cx="12192000" cy="650441"/>
            <a:chOff x="0" y="6295435"/>
            <a:chExt cx="12192000" cy="65044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FF991B4-AEF6-6F53-395E-4C833622EE14}"/>
                </a:ext>
              </a:extLst>
            </p:cNvPr>
            <p:cNvSpPr/>
            <p:nvPr userDrawn="1"/>
          </p:nvSpPr>
          <p:spPr>
            <a:xfrm>
              <a:off x="0" y="6318585"/>
              <a:ext cx="12192000" cy="5394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Cera Pro" panose="00000400000000000000" pitchFamily="2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19AAC0-6E13-CBB7-C2E1-05484E1A4A33}"/>
                </a:ext>
              </a:extLst>
            </p:cNvPr>
            <p:cNvSpPr txBox="1"/>
            <p:nvPr userDrawn="1"/>
          </p:nvSpPr>
          <p:spPr>
            <a:xfrm>
              <a:off x="269133" y="6391878"/>
              <a:ext cx="6260927" cy="553998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/>
            <a:p>
              <a:pPr algn="l"/>
              <a:r>
                <a:rPr lang="en-US" sz="1000" b="0" i="0" noProof="0">
                  <a:solidFill>
                    <a:schemeClr val="bg1"/>
                  </a:solidFill>
                  <a:latin typeface="Cera Pro" panose="00000400000000000000" pitchFamily="2" charset="0"/>
                  <a:cs typeface="Calibri Light" panose="020F0302020204030204" pitchFamily="34" charset="0"/>
                </a:rPr>
                <a:t>Copyright ©  ConnectWise. ConnectWise CONFIDENTIAL AND PROPRIETARY INFORMATION. All rights reserved. All trademarks, trade names, service marks and logos referenced herein belong to their respective companies.</a:t>
              </a:r>
              <a:endParaRPr lang="en-US" sz="1200" b="0" i="0" noProof="0">
                <a:solidFill>
                  <a:schemeClr val="bg1"/>
                </a:solidFill>
                <a:latin typeface="Cera Pro" panose="00000400000000000000" pitchFamily="2" charset="0"/>
                <a:cs typeface="Calibri Light" panose="020F0302020204030204" pitchFamily="34" charset="0"/>
              </a:endParaRPr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9CB0FAD8-12BF-8A91-AA5C-8164754E9E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337234" y="6295435"/>
              <a:ext cx="569844" cy="569844"/>
            </a:xfrm>
            <a:prstGeom prst="rect">
              <a:avLst/>
            </a:prstGeom>
          </p:spPr>
        </p:pic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ECFE0F-8893-3F7D-1AE7-C284F8EFC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6436" y="3174469"/>
            <a:ext cx="2057400" cy="2057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556" y="3174469"/>
            <a:ext cx="6349523" cy="14584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success story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FB127ED-B991-89E7-B21C-E86D498621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7926" y="4761231"/>
            <a:ext cx="3973513" cy="399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First Lastname,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DA871B0-C22E-A768-6538-38E5EF37D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8244" y="5089845"/>
            <a:ext cx="4003675" cy="44936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60" y="1879601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Success story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88101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8" name="Picture 7" descr="A black background with blue hexagons&#10;&#10;Description automatically generated with low confidence">
            <a:extLst>
              <a:ext uri="{FF2B5EF4-FFF2-40B4-BE49-F238E27FC236}">
                <a16:creationId xmlns:a16="http://schemas.microsoft.com/office/drawing/2014/main" id="{7C9B194E-ECDF-5CAF-FF5D-BB6B1AED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516" y="-389433"/>
            <a:ext cx="4394200" cy="2311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5306" y="1600201"/>
            <a:ext cx="4423623" cy="2790260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solution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49" y="576130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Pain point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62D34D-5879-80A3-E733-F550AAABD8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45101" y="1600200"/>
            <a:ext cx="6092825" cy="463643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r>
              <a:rPr lang="en-US"/>
              <a:t>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540036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Background-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6CD22D-6E78-D7DE-CAC7-F871DCCB005D}"/>
              </a:ext>
            </a:extLst>
          </p:cNvPr>
          <p:cNvSpPr/>
          <p:nvPr userDrawn="1"/>
        </p:nvSpPr>
        <p:spPr>
          <a:xfrm>
            <a:off x="0" y="0"/>
            <a:ext cx="12192000" cy="6872488"/>
          </a:xfrm>
          <a:prstGeom prst="rect">
            <a:avLst/>
          </a:prstGeom>
          <a:solidFill>
            <a:schemeClr val="tx2">
              <a:alpha val="3144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3E70E81-7C56-73CA-9668-476DB8F08F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9946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99225A-FD63-4DD3-CBBA-AA0067C437CE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55558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Background -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9056552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612E42C-04A2-72A0-2264-D374260612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0803" y="135564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F740512E-CEF2-A5C7-BDAB-05F6E24EE6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0803" y="2305673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5C57652B-350B-A753-FEDB-0CCBD995E2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0803" y="3279449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FA8D22A1-660C-C052-D2A9-3161D4D103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0803" y="4229474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8F657-3FAB-5028-2211-C68C597C6FA1}"/>
              </a:ext>
            </a:extLst>
          </p:cNvPr>
          <p:cNvSpPr/>
          <p:nvPr/>
        </p:nvSpPr>
        <p:spPr>
          <a:xfrm>
            <a:off x="5237134" y="1342620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942FA5-7D2F-3540-1E12-3D3EC1B520B1}"/>
              </a:ext>
            </a:extLst>
          </p:cNvPr>
          <p:cNvSpPr/>
          <p:nvPr/>
        </p:nvSpPr>
        <p:spPr>
          <a:xfrm>
            <a:off x="5237134" y="2296776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7FB293-A922-FDE5-DDC7-4090C55CFEC0}"/>
              </a:ext>
            </a:extLst>
          </p:cNvPr>
          <p:cNvSpPr/>
          <p:nvPr/>
        </p:nvSpPr>
        <p:spPr>
          <a:xfrm>
            <a:off x="5237134" y="3264185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089764-7D47-67F9-AED4-36F44679D13A}"/>
              </a:ext>
            </a:extLst>
          </p:cNvPr>
          <p:cNvSpPr/>
          <p:nvPr/>
        </p:nvSpPr>
        <p:spPr>
          <a:xfrm>
            <a:off x="5237134" y="42183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AEA57-24D1-8CBC-7929-5FF7F984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669" y="3100847"/>
            <a:ext cx="2831991" cy="656307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AGENDA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31C854-6481-CDF7-4EB3-96FE93AA7CB2}"/>
              </a:ext>
            </a:extLst>
          </p:cNvPr>
          <p:cNvCxnSpPr>
            <a:cxnSpLocks/>
          </p:cNvCxnSpPr>
          <p:nvPr/>
        </p:nvCxnSpPr>
        <p:spPr>
          <a:xfrm>
            <a:off x="1850598" y="388360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E48AE6FF-EC1F-985F-2B3D-66F89C191C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DD2307-F3DA-52DE-9CE2-62CD670A1BEA}"/>
              </a:ext>
            </a:extLst>
          </p:cNvPr>
          <p:cNvSpPr/>
          <p:nvPr/>
        </p:nvSpPr>
        <p:spPr>
          <a:xfrm>
            <a:off x="5237134" y="51180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D2807F38-6505-77BF-0D11-C277A61676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7308" y="510952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67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38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4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990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486079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Speaker_Intro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1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5822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eaker_Intro 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2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Speaker_Intro 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415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_Content-blue background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61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_Content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17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C629FBE1-1840-DDE7-C4EA-AC26D670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4725011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11948EB0-0AE7-8842-3172-EB636AA685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B5398-1CE2-BD12-04E4-ADBF7C63E65A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9441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Content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E09A16-D413-4989-73D8-9A894157185A}"/>
              </a:ext>
            </a:extLst>
          </p:cNvPr>
          <p:cNvSpPr txBox="1"/>
          <p:nvPr/>
        </p:nvSpPr>
        <p:spPr>
          <a:xfrm>
            <a:off x="311085" y="12349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C6C52EB3-76FF-6532-70A9-7A4E6639D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14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- comparison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9431BA-A754-D510-70DC-8A205B0CABEF}"/>
              </a:ext>
            </a:extLst>
          </p:cNvPr>
          <p:cNvSpPr/>
          <p:nvPr/>
        </p:nvSpPr>
        <p:spPr>
          <a:xfrm>
            <a:off x="6096001" y="-16235"/>
            <a:ext cx="6164580" cy="6872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5A64A0B-FD4D-54AA-DECB-0256C140DAA3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2440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05C56-AB6B-8308-859B-4CDEDE126DD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33163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0295389-5B54-8734-401E-75761D043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2B0B9F2A-790F-0AE4-F3B3-08CE0E5DCF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Two column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281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_column-comparision-blu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b="0" i="0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Three column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752E5AD-A4DB-761B-775A-E3D97201476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72440" y="1554480"/>
            <a:ext cx="3566160" cy="4480560"/>
          </a:xfr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1C1F0BF-2567-D229-ADD1-9565DEFF297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3" y="1554480"/>
            <a:ext cx="3566160" cy="4480560"/>
          </a:xfrm>
          <a:solidFill>
            <a:schemeClr val="accent5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tx1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A5F7B-8C03-3AE8-4B58-F9EBFFA4A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12920" y="1554480"/>
            <a:ext cx="3566160" cy="4480560"/>
          </a:xfrm>
          <a:solidFill>
            <a:srgbClr val="C5E654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bg2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CCA6A-5D40-090A-16AE-CBBF8F359F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74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reatment 1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A8C0BC-CBEA-55A6-4EB4-F17D777AF4B4}"/>
              </a:ext>
            </a:extLst>
          </p:cNvPr>
          <p:cNvSpPr/>
          <p:nvPr/>
        </p:nvSpPr>
        <p:spPr>
          <a:xfrm>
            <a:off x="1198485" y="2636668"/>
            <a:ext cx="9818703" cy="2024109"/>
          </a:xfrm>
          <a:prstGeom prst="roundRect">
            <a:avLst>
              <a:gd name="adj" fmla="val 42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7440" tIns="0" rIns="3840480" bIns="0" rtlCol="0" anchor="ctr" anchorCtr="0"/>
          <a:lstStyle/>
          <a:p>
            <a:pPr marL="91438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D1025"/>
              </a:buClr>
              <a:buSzPts val="1000"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1B1D36"/>
              </a:solidFill>
              <a:effectLst/>
              <a:uLnTx/>
              <a:uFillTx/>
              <a:latin typeface="Cera Pro" panose="000004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7158" y="2718927"/>
            <a:ext cx="9619887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Quotes goes here.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68E1D8-F1A7-9CCB-F62F-DC7D080C8A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7157" y="1874123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F8A6457-023A-FD54-87E3-72B6637D84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49505" y="4563978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”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9EB0DD8-E899-59F8-51BA-7092051321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158" y="4730311"/>
            <a:ext cx="3776647" cy="10885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Title, company</a:t>
            </a:r>
          </a:p>
        </p:txBody>
      </p:sp>
      <p:sp>
        <p:nvSpPr>
          <p:cNvPr id="18" name="Title 44">
            <a:extLst>
              <a:ext uri="{FF2B5EF4-FFF2-40B4-BE49-F238E27FC236}">
                <a16:creationId xmlns:a16="http://schemas.microsoft.com/office/drawing/2014/main" id="{08444CBA-9D14-98C8-6565-25FE8B3BA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Quote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B8646F-C68F-C9BD-D4EB-3AF833701A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C183E6-872E-8FB9-794F-CBE596116077}"/>
              </a:ext>
            </a:extLst>
          </p:cNvPr>
          <p:cNvSpPr txBox="1"/>
          <p:nvPr/>
        </p:nvSpPr>
        <p:spPr>
          <a:xfrm>
            <a:off x="13090967" y="105329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82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reat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ECF197-0713-7700-29B4-46303E0366B5}"/>
              </a:ext>
            </a:extLst>
          </p:cNvPr>
          <p:cNvSpPr/>
          <p:nvPr/>
        </p:nvSpPr>
        <p:spPr>
          <a:xfrm>
            <a:off x="1906810" y="2256265"/>
            <a:ext cx="9430425" cy="2484583"/>
          </a:xfrm>
          <a:prstGeom prst="roundRect">
            <a:avLst>
              <a:gd name="adj" fmla="val 4314"/>
            </a:avLst>
          </a:prstGeom>
          <a:solidFill>
            <a:schemeClr val="tx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9C8FEC4-BD17-DDAF-D729-E41B6E2ABE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0D008-C531-B829-6CF3-7B97EE22A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5630" y="2549229"/>
            <a:ext cx="9106839" cy="1898651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Quote goes here.</a:t>
            </a:r>
          </a:p>
        </p:txBody>
      </p:sp>
    </p:spTree>
    <p:extLst>
      <p:ext uri="{BB962C8B-B14F-4D97-AF65-F5344CB8AC3E}">
        <p14:creationId xmlns:p14="http://schemas.microsoft.com/office/powerpoint/2010/main" val="1579776655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99620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299620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76038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565713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9399136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8230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8230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2278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02278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977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08300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166261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56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74565" y="3832425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74565" y="4321379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035327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341351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565328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3869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93869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76936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76936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4921" y="1820869"/>
            <a:ext cx="1372939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164688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2041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106075-6C96-6379-4949-C31F9377FF91}"/>
              </a:ext>
            </a:extLst>
          </p:cNvPr>
          <p:cNvCxnSpPr>
            <a:cxnSpLocks/>
          </p:cNvCxnSpPr>
          <p:nvPr/>
        </p:nvCxnSpPr>
        <p:spPr>
          <a:xfrm>
            <a:off x="80345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EDB8CB-606E-C75C-CBA8-FC9E81A42B1D}"/>
              </a:ext>
            </a:extLst>
          </p:cNvPr>
          <p:cNvCxnSpPr>
            <a:cxnSpLocks/>
          </p:cNvCxnSpPr>
          <p:nvPr/>
        </p:nvCxnSpPr>
        <p:spPr>
          <a:xfrm>
            <a:off x="101763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0B7148B-9414-11A2-D56A-C8C35C95DD4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559678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6" name="Content Placeholder 54">
            <a:extLst>
              <a:ext uri="{FF2B5EF4-FFF2-40B4-BE49-F238E27FC236}">
                <a16:creationId xmlns:a16="http://schemas.microsoft.com/office/drawing/2014/main" id="{3EEEA6D4-9D94-0010-E5F2-8DD7A3E13C5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559678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2EC39EB6-B380-CAAD-5BD0-359A8A5C80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79995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28E70133-CA2B-5E72-4EAF-01537168145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79995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EEE5B080-FF9D-6EB2-9FCC-D5A2AEAB2E0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567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F2C571F-A40D-7306-BE07-B067E32665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43429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14034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957004A-E74D-206A-8249-16466E58A1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75000"/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484695" y="1514945"/>
            <a:ext cx="6249001" cy="5987551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3D8A98D-A373-9218-4685-8F9B62FBF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00667" y="1399783"/>
            <a:ext cx="7407568" cy="423326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image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B07FC15F-2F48-083F-A8F6-63EB30BCF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Screenshot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913F911-0EE6-EFF6-3D0A-C0866B9330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0A4E36-6A33-FBDB-346A-4208DD6E07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78"/>
          <a:stretch/>
        </p:blipFill>
        <p:spPr>
          <a:xfrm>
            <a:off x="875919" y="1051561"/>
            <a:ext cx="10440164" cy="5074920"/>
          </a:xfrm>
          <a:prstGeom prst="rect">
            <a:avLst/>
          </a:prstGeom>
          <a:effectLst>
            <a:reflection blurRad="12700" stA="15000" endPos="4703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6139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lang="en-US" sz="4800" kern="1200" dirty="0">
                <a:solidFill>
                  <a:schemeClr val="accent4"/>
                </a:solidFill>
                <a:latin typeface="Cera Pro" panose="00000400000000000000" pitchFamily="2" charset="0"/>
                <a:ea typeface="Spline Sans Bold" pitchFamily="34" charset="-122"/>
                <a:cs typeface="Spline Sans Bold" pitchFamily="34" charset="-12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3346BEA-59BB-05BC-D8BF-BCD412071D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75472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_Slid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039E290B-A6F6-238E-41E8-BFDC83FBD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533401"/>
            <a:ext cx="10302799" cy="550163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5220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-Head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90E1E88-88E8-235C-E704-18FD4F48407D}"/>
              </a:ext>
            </a:extLst>
          </p:cNvPr>
          <p:cNvSpPr/>
          <p:nvPr userDrawn="1"/>
        </p:nvSpPr>
        <p:spPr>
          <a:xfrm>
            <a:off x="949960" y="2867129"/>
            <a:ext cx="9398000" cy="2672080"/>
          </a:xfrm>
          <a:prstGeom prst="rect">
            <a:avLst/>
          </a:prstGeom>
          <a:solidFill>
            <a:schemeClr val="accent5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 userDrawn="1"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 userDrawn="1"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FF991B4-AEF6-6F53-395E-4C833622EE14}"/>
              </a:ext>
            </a:extLst>
          </p:cNvPr>
          <p:cNvSpPr/>
          <p:nvPr userDrawn="1"/>
        </p:nvSpPr>
        <p:spPr>
          <a:xfrm>
            <a:off x="0" y="6325794"/>
            <a:ext cx="12192000" cy="5394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Cera Pro" panose="000004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319AAC0-6E13-CBB7-C2E1-05484E1A4A33}"/>
              </a:ext>
            </a:extLst>
          </p:cNvPr>
          <p:cNvSpPr txBox="1"/>
          <p:nvPr userDrawn="1"/>
        </p:nvSpPr>
        <p:spPr>
          <a:xfrm>
            <a:off x="269133" y="6399087"/>
            <a:ext cx="6260927" cy="55399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algn="l"/>
            <a:r>
              <a:rPr lang="en-US" sz="1000" b="0" i="0" noProof="0">
                <a:solidFill>
                  <a:schemeClr val="bg1"/>
                </a:solidFill>
                <a:latin typeface="Cera Pro" panose="00000400000000000000" pitchFamily="2" charset="0"/>
                <a:cs typeface="Calibri Light" panose="020F0302020204030204" pitchFamily="34" charset="0"/>
              </a:rPr>
              <a:t>Copyright ©  ConnectWise. ConnectWise CONFIDENTIAL AND PROPRIETARY INFORMATION. All rights reserved. All trademarks, trade names, service marks and logos referenced herein belong to their respective companies.</a:t>
            </a:r>
            <a:endParaRPr lang="en-US" sz="1200" b="0" i="0" noProof="0">
              <a:solidFill>
                <a:schemeClr val="bg1"/>
              </a:solidFill>
              <a:latin typeface="Cera Pro" panose="00000400000000000000" pitchFamily="2" charset="0"/>
              <a:cs typeface="Calibri Light" panose="020F0302020204030204" pitchFamily="34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ECFE0F-8893-3F7D-1AE7-C284F8EFC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6436" y="3174469"/>
            <a:ext cx="2057400" cy="2057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556" y="3174469"/>
            <a:ext cx="6349523" cy="14584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success story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FB127ED-B991-89E7-B21C-E86D498621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7926" y="4761231"/>
            <a:ext cx="3973513" cy="399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First Lastname,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DA871B0-C22E-A768-6538-38E5EF37D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8244" y="5089845"/>
            <a:ext cx="4003675" cy="44936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60" y="1879601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Success story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 userDrawn="1"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24737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25DAB81-6314-FE89-F2D7-413046924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4" name="Title 44">
            <a:extLst>
              <a:ext uri="{FF2B5EF4-FFF2-40B4-BE49-F238E27FC236}">
                <a16:creationId xmlns:a16="http://schemas.microsoft.com/office/drawing/2014/main" id="{BE52D890-B6C9-7DF3-833C-654C4F9D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B9EEB134-2E4B-BB6F-0A5D-E009C0A8F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0506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solidFill>
            <a:schemeClr val="tx1"/>
          </a:solidFill>
        </p:spPr>
        <p:txBody>
          <a:bodyPr lIns="468000" rIns="72000">
            <a:noAutofit/>
          </a:bodyPr>
          <a:lstStyle>
            <a:lvl1pPr>
              <a:defRPr sz="32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CEFD8E-1EB7-C3D1-11F8-04089E4F5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A19EBB-6E66-B2B0-8AA6-FCBF8A573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830617"/>
              </p:ext>
            </p:extLst>
          </p:nvPr>
        </p:nvGraphicFramePr>
        <p:xfrm>
          <a:off x="381001" y="1238170"/>
          <a:ext cx="11429999" cy="4581607"/>
        </p:xfrm>
        <a:graphic>
          <a:graphicData uri="http://schemas.openxmlformats.org/drawingml/2006/table">
            <a:tbl>
              <a:tblPr/>
              <a:tblGrid>
                <a:gridCol w="975853">
                  <a:extLst>
                    <a:ext uri="{9D8B030D-6E8A-4147-A177-3AD203B41FA5}">
                      <a16:colId xmlns:a16="http://schemas.microsoft.com/office/drawing/2014/main" val="2609803972"/>
                    </a:ext>
                  </a:extLst>
                </a:gridCol>
                <a:gridCol w="5169309">
                  <a:extLst>
                    <a:ext uri="{9D8B030D-6E8A-4147-A177-3AD203B41FA5}">
                      <a16:colId xmlns:a16="http://schemas.microsoft.com/office/drawing/2014/main" val="251626830"/>
                    </a:ext>
                  </a:extLst>
                </a:gridCol>
                <a:gridCol w="2190136">
                  <a:extLst>
                    <a:ext uri="{9D8B030D-6E8A-4147-A177-3AD203B41FA5}">
                      <a16:colId xmlns:a16="http://schemas.microsoft.com/office/drawing/2014/main" val="2689769282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078164705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391280337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4284691897"/>
                    </a:ext>
                  </a:extLst>
                </a:gridCol>
              </a:tblGrid>
              <a:tr h="735493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045918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7498"/>
                  </a:ext>
                </a:extLst>
              </a:tr>
              <a:tr h="66896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513039"/>
                  </a:ext>
                </a:extLst>
              </a:tr>
              <a:tr h="64732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431840"/>
                  </a:ext>
                </a:extLst>
              </a:tr>
              <a:tr h="55681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207308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994795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031126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71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06484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51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322698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4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051569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115215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C16B7DE-5006-FE2E-6268-6CCC715A1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725" y="6310353"/>
            <a:ext cx="3161071" cy="3820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A581FD5-CF09-BD43-9DE8-9B0EC15C2FA4}"/>
              </a:ext>
            </a:extLst>
          </p:cNvPr>
          <p:cNvSpPr txBox="1"/>
          <p:nvPr userDrawn="1"/>
        </p:nvSpPr>
        <p:spPr>
          <a:xfrm>
            <a:off x="268314" y="6219735"/>
            <a:ext cx="2752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0">
                <a:solidFill>
                  <a:schemeClr val="bg1"/>
                </a:solidFill>
                <a:latin typeface="Cera Pro" panose="00000400000000000000" pitchFamily="2" charset="0"/>
              </a:rPr>
              <a:t>#ITNationConnect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B4149E-F0CE-BC44-FEE5-2B34CA4191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" b="505"/>
          <a:stretch/>
        </p:blipFill>
        <p:spPr>
          <a:xfrm>
            <a:off x="0" y="-47808"/>
            <a:ext cx="12192000" cy="6908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675F9D-4618-6A20-B9D7-389687FFE8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0543" y="2731247"/>
            <a:ext cx="8307097" cy="29055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F1C743-1D6D-D2C8-B614-9F7319280B2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934" y="2876231"/>
            <a:ext cx="1308100" cy="1295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C7E6A3-28CE-1950-C9F2-ED6B29616C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87607" y="1362800"/>
            <a:ext cx="9961727" cy="1176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305711-A7D6-54F9-2C4B-315C9925E53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1230" y="299019"/>
            <a:ext cx="3676207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1972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5B320-CAA7-4278-5EAB-1DAA3773A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38BBCD-2ACC-B12B-C6EE-35AE38720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F209C-839B-054C-7477-9A8DA400D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4A08-AF80-364F-A12E-3367FA75B27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FD0F7-746D-5C07-945B-2099FD1A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BB4CF-CA26-955D-8AE4-3ABC671C0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3BE83-4E91-B240-915C-4F5E69A9AA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070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429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-Slide-Logo and foo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01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Text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 userDrawn="1"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 userDrawn="1"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8" name="Picture 7" descr="A black background with blue hexagons&#10;&#10;Description automatically generated with low confidence">
            <a:extLst>
              <a:ext uri="{FF2B5EF4-FFF2-40B4-BE49-F238E27FC236}">
                <a16:creationId xmlns:a16="http://schemas.microsoft.com/office/drawing/2014/main" id="{7C9B194E-ECDF-5CAF-FF5D-BB6B1AED8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3516" y="-389433"/>
            <a:ext cx="4394200" cy="2311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5306" y="1600201"/>
            <a:ext cx="4423623" cy="2790260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solution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49" y="576130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Pain point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 userDrawn="1"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62D34D-5879-80A3-E733-F550AAABD8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45101" y="1600200"/>
            <a:ext cx="6092825" cy="463643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r>
              <a:rPr lang="en-US"/>
              <a:t>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53560034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99225A-FD63-4DD3-CBBA-AA0067C437CE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16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C629FBE1-1840-DDE7-C4EA-AC26D670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4725011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11948EB0-0AE7-8842-3172-EB636AA685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B5398-1CE2-BD12-04E4-ADBF7C63E65A}"/>
              </a:ext>
            </a:extLst>
          </p:cNvPr>
          <p:cNvCxnSpPr>
            <a:cxnSpLocks/>
          </p:cNvCxnSpPr>
          <p:nvPr/>
        </p:nvCxnSpPr>
        <p:spPr>
          <a:xfrm>
            <a:off x="761390" y="499348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2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peaker-Head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90E1E88-88E8-235C-E704-18FD4F48407D}"/>
              </a:ext>
            </a:extLst>
          </p:cNvPr>
          <p:cNvSpPr/>
          <p:nvPr/>
        </p:nvSpPr>
        <p:spPr>
          <a:xfrm>
            <a:off x="949960" y="2867129"/>
            <a:ext cx="9398000" cy="2672080"/>
          </a:xfrm>
          <a:prstGeom prst="rect">
            <a:avLst/>
          </a:prstGeom>
          <a:solidFill>
            <a:schemeClr val="accent5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79BB08C-F18D-575B-0A23-D628DA44BD01}"/>
              </a:ext>
            </a:extLst>
          </p:cNvPr>
          <p:cNvGrpSpPr/>
          <p:nvPr/>
        </p:nvGrpSpPr>
        <p:grpSpPr>
          <a:xfrm>
            <a:off x="0" y="6302644"/>
            <a:ext cx="12192000" cy="650441"/>
            <a:chOff x="0" y="6295435"/>
            <a:chExt cx="12192000" cy="650441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FF991B4-AEF6-6F53-395E-4C833622EE14}"/>
                </a:ext>
              </a:extLst>
            </p:cNvPr>
            <p:cNvSpPr/>
            <p:nvPr userDrawn="1"/>
          </p:nvSpPr>
          <p:spPr>
            <a:xfrm>
              <a:off x="0" y="6318585"/>
              <a:ext cx="12192000" cy="53941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Cera Pro" panose="00000400000000000000" pitchFamily="2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319AAC0-6E13-CBB7-C2E1-05484E1A4A33}"/>
                </a:ext>
              </a:extLst>
            </p:cNvPr>
            <p:cNvSpPr txBox="1"/>
            <p:nvPr userDrawn="1"/>
          </p:nvSpPr>
          <p:spPr>
            <a:xfrm>
              <a:off x="269133" y="6391878"/>
              <a:ext cx="6260927" cy="553998"/>
            </a:xfrm>
            <a:prstGeom prst="rect">
              <a:avLst/>
            </a:prstGeom>
          </p:spPr>
          <p:txBody>
            <a:bodyPr vert="horz" wrap="square" lIns="91440" tIns="45720" rIns="91440" bIns="45720" rtlCol="0">
              <a:spAutoFit/>
            </a:bodyPr>
            <a:lstStyle/>
            <a:p>
              <a:pPr algn="l"/>
              <a:r>
                <a:rPr lang="en-US" sz="1000" b="0" i="0" noProof="0">
                  <a:solidFill>
                    <a:schemeClr val="bg1"/>
                  </a:solidFill>
                  <a:latin typeface="Cera Pro" panose="00000400000000000000" pitchFamily="2" charset="0"/>
                  <a:cs typeface="Calibri Light" panose="020F0302020204030204" pitchFamily="34" charset="0"/>
                </a:rPr>
                <a:t>Copyright ©  ConnectWise. ConnectWise CONFIDENTIAL AND PROPRIETARY INFORMATION. All rights reserved. All trademarks, trade names, service marks and logos referenced herein belong to their respective companies.</a:t>
              </a:r>
              <a:endParaRPr lang="en-US" sz="1200" b="0" i="0" noProof="0">
                <a:solidFill>
                  <a:schemeClr val="bg1"/>
                </a:solidFill>
                <a:latin typeface="Cera Pro" panose="00000400000000000000" pitchFamily="2" charset="0"/>
                <a:cs typeface="Calibri Light" panose="020F0302020204030204" pitchFamily="34" charset="0"/>
              </a:endParaRPr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9CB0FAD8-12BF-8A91-AA5C-8164754E9E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337234" y="6295435"/>
              <a:ext cx="569844" cy="569844"/>
            </a:xfrm>
            <a:prstGeom prst="rect">
              <a:avLst/>
            </a:prstGeom>
          </p:spPr>
        </p:pic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ECFE0F-8893-3F7D-1AE7-C284F8EFCF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36436" y="3174469"/>
            <a:ext cx="2057400" cy="2057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88556" y="3174469"/>
            <a:ext cx="6349523" cy="1458491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success story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FB127ED-B991-89E7-B21C-E86D498621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7926" y="4761231"/>
            <a:ext cx="3973513" cy="399520"/>
          </a:xfr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6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First Lastname,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DA871B0-C22E-A768-6538-38E5EF37D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18244" y="5089845"/>
            <a:ext cx="4003675" cy="449367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960" y="1879601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Success story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93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Text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8" name="Picture 7" descr="A black background with blue hexagons&#10;&#10;Description automatically generated with low confidence">
            <a:extLst>
              <a:ext uri="{FF2B5EF4-FFF2-40B4-BE49-F238E27FC236}">
                <a16:creationId xmlns:a16="http://schemas.microsoft.com/office/drawing/2014/main" id="{7C9B194E-ECDF-5CAF-FF5D-BB6B1AED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516" y="-389433"/>
            <a:ext cx="4394200" cy="231140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3CE3D3-3685-385D-C133-FC11B58A53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5306" y="1600201"/>
            <a:ext cx="4423623" cy="2790260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  <a:latin typeface="Cera Pro" panose="00000400000000000000" pitchFamily="2" charset="0"/>
              </a:defRPr>
            </a:lvl1pPr>
            <a:lvl2pPr>
              <a:defRPr baseline="0">
                <a:latin typeface="+mn-lt"/>
              </a:defRPr>
            </a:lvl2pPr>
            <a:lvl3pPr>
              <a:defRPr baseline="0">
                <a:latin typeface="+mn-lt"/>
              </a:defRPr>
            </a:lvl3pPr>
            <a:lvl4pPr>
              <a:defRPr baseline="0">
                <a:latin typeface="+mn-lt"/>
              </a:defRPr>
            </a:lvl4pPr>
            <a:lvl5pPr>
              <a:defRPr baseline="0">
                <a:latin typeface="+mn-lt"/>
              </a:defRPr>
            </a:lvl5pPr>
          </a:lstStyle>
          <a:p>
            <a:pPr lvl="0"/>
            <a:r>
              <a:rPr lang="en-US"/>
              <a:t>Insert solution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48C631A-37BF-76C6-CA77-1A8127EC24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149" y="576130"/>
            <a:ext cx="7635240" cy="987425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Pain point headline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7B8F27-FAE9-6673-E334-10BAD46A240B}"/>
              </a:ext>
            </a:extLst>
          </p:cNvPr>
          <p:cNvSpPr txBox="1"/>
          <p:nvPr/>
        </p:nvSpPr>
        <p:spPr>
          <a:xfrm>
            <a:off x="3293837" y="436880"/>
            <a:ext cx="1318804" cy="7620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62D34D-5879-80A3-E733-F550AAABD8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45101" y="1600200"/>
            <a:ext cx="6092825" cy="463643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r>
              <a:rPr lang="en-US"/>
              <a:t>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256705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Background-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6CD22D-6E78-D7DE-CAC7-F871DCCB005D}"/>
              </a:ext>
            </a:extLst>
          </p:cNvPr>
          <p:cNvSpPr/>
          <p:nvPr userDrawn="1"/>
        </p:nvSpPr>
        <p:spPr>
          <a:xfrm>
            <a:off x="0" y="0"/>
            <a:ext cx="12192000" cy="6872488"/>
          </a:xfrm>
          <a:prstGeom prst="rect">
            <a:avLst/>
          </a:prstGeom>
          <a:solidFill>
            <a:schemeClr val="tx2">
              <a:alpha val="3144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3E70E81-7C56-73CA-9668-476DB8F08F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2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iteBackground -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99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8">
            <a:extLst>
              <a:ext uri="{FF2B5EF4-FFF2-40B4-BE49-F238E27FC236}">
                <a16:creationId xmlns:a16="http://schemas.microsoft.com/office/drawing/2014/main" id="{C612E42C-04A2-72A0-2264-D374260612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0803" y="135564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0" name="Text Placeholder 28">
            <a:extLst>
              <a:ext uri="{FF2B5EF4-FFF2-40B4-BE49-F238E27FC236}">
                <a16:creationId xmlns:a16="http://schemas.microsoft.com/office/drawing/2014/main" id="{F740512E-CEF2-A5C7-BDAB-05F6E24EE6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0803" y="2305673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1" name="Text Placeholder 28">
            <a:extLst>
              <a:ext uri="{FF2B5EF4-FFF2-40B4-BE49-F238E27FC236}">
                <a16:creationId xmlns:a16="http://schemas.microsoft.com/office/drawing/2014/main" id="{5C57652B-350B-A753-FEDB-0CCBD995E2B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0803" y="3279449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42" name="Text Placeholder 28">
            <a:extLst>
              <a:ext uri="{FF2B5EF4-FFF2-40B4-BE49-F238E27FC236}">
                <a16:creationId xmlns:a16="http://schemas.microsoft.com/office/drawing/2014/main" id="{FA8D22A1-660C-C052-D2A9-3161D4D103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70803" y="4229474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68F657-3FAB-5028-2211-C68C597C6FA1}"/>
              </a:ext>
            </a:extLst>
          </p:cNvPr>
          <p:cNvSpPr/>
          <p:nvPr/>
        </p:nvSpPr>
        <p:spPr>
          <a:xfrm>
            <a:off x="5237134" y="1342620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942FA5-7D2F-3540-1E12-3D3EC1B520B1}"/>
              </a:ext>
            </a:extLst>
          </p:cNvPr>
          <p:cNvSpPr/>
          <p:nvPr/>
        </p:nvSpPr>
        <p:spPr>
          <a:xfrm>
            <a:off x="5237134" y="2296776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7FB293-A922-FDE5-DDC7-4090C55CFEC0}"/>
              </a:ext>
            </a:extLst>
          </p:cNvPr>
          <p:cNvSpPr/>
          <p:nvPr/>
        </p:nvSpPr>
        <p:spPr>
          <a:xfrm>
            <a:off x="5237134" y="3264185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9089764-7D47-67F9-AED4-36F44679D13A}"/>
              </a:ext>
            </a:extLst>
          </p:cNvPr>
          <p:cNvSpPr/>
          <p:nvPr/>
        </p:nvSpPr>
        <p:spPr>
          <a:xfrm>
            <a:off x="5237134" y="42183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AEA57-24D1-8CBC-7929-5FF7F984B9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0669" y="3100847"/>
            <a:ext cx="2831991" cy="656307"/>
          </a:xfrm>
        </p:spPr>
        <p:txBody>
          <a:bodyPr>
            <a:normAutofit/>
          </a:bodyPr>
          <a:lstStyle>
            <a:lvl1pPr algn="ctr"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AGENDA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31C854-6481-CDF7-4EB3-96FE93AA7CB2}"/>
              </a:ext>
            </a:extLst>
          </p:cNvPr>
          <p:cNvCxnSpPr>
            <a:cxnSpLocks/>
          </p:cNvCxnSpPr>
          <p:nvPr/>
        </p:nvCxnSpPr>
        <p:spPr>
          <a:xfrm>
            <a:off x="1850598" y="3883607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>
            <a:extLst>
              <a:ext uri="{FF2B5EF4-FFF2-40B4-BE49-F238E27FC236}">
                <a16:creationId xmlns:a16="http://schemas.microsoft.com/office/drawing/2014/main" id="{E48AE6FF-EC1F-985F-2B3D-66F89C191C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DD2307-F3DA-52DE-9CE2-62CD670A1BEA}"/>
              </a:ext>
            </a:extLst>
          </p:cNvPr>
          <p:cNvSpPr/>
          <p:nvPr/>
        </p:nvSpPr>
        <p:spPr>
          <a:xfrm>
            <a:off x="5237134" y="5118041"/>
            <a:ext cx="1060175" cy="7686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D2807F38-6505-77BF-0D11-C277A61676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7308" y="5109526"/>
            <a:ext cx="5396045" cy="748977"/>
          </a:xfrm>
          <a:solidFill>
            <a:schemeClr val="accent5">
              <a:alpha val="12000"/>
            </a:schemeClr>
          </a:solidFill>
        </p:spPr>
        <p:txBody>
          <a:bodyPr lIns="251999" anchor="ctr" anchorCtr="0"/>
          <a:lstStyle>
            <a:lvl1pPr marL="0" indent="0" algn="l">
              <a:buNone/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84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74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Speaker_Intro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GB" sz="3713" b="0" i="0" kern="120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939108" y="2300413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939108" y="2789367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4939110" y="3359043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9108" y="3581211"/>
            <a:ext cx="655498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792F526-8F80-2D5F-2C2F-0C762CFADE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23073" y="5167350"/>
            <a:ext cx="2176423" cy="511540"/>
          </a:xfrm>
        </p:spPr>
        <p:txBody>
          <a:bodyPr anchor="ctr">
            <a:noAutofit/>
          </a:bodyPr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Partner’s logo if any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939108" y="1784922"/>
            <a:ext cx="655498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4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8398" y="1681279"/>
            <a:ext cx="3325772" cy="332465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65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Speaker_Intro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3563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Background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A70623-360E-C68C-047F-9F592DD3E0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3744" r="45178"/>
          <a:stretch>
            <a:fillRect/>
          </a:stretch>
        </p:blipFill>
        <p:spPr>
          <a:xfrm>
            <a:off x="1" y="2"/>
            <a:ext cx="12446512" cy="70011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7E72A1-EA20-92B3-7F39-35EBFC706A50}"/>
              </a:ext>
            </a:extLst>
          </p:cNvPr>
          <p:cNvSpPr txBox="1"/>
          <p:nvPr userDrawn="1"/>
        </p:nvSpPr>
        <p:spPr>
          <a:xfrm>
            <a:off x="233651" y="6396999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>
                <a:solidFill>
                  <a:schemeClr val="bg1"/>
                </a:solidFill>
                <a:latin typeface="Cera Pro" panose="00000400000000000000" pitchFamily="2" charset="0"/>
              </a:rPr>
              <a:t>#ITN26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29A61-1660-491D-DB7F-BD10715C8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4580" y="6068289"/>
            <a:ext cx="2530885" cy="8451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2B66BD-32AD-456B-E062-46690D1A4CD6}"/>
              </a:ext>
            </a:extLst>
          </p:cNvPr>
          <p:cNvSpPr txBox="1"/>
          <p:nvPr userDrawn="1"/>
        </p:nvSpPr>
        <p:spPr>
          <a:xfrm>
            <a:off x="10634761" y="6688161"/>
            <a:ext cx="89193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>
                <a:solidFill>
                  <a:schemeClr val="bg1"/>
                </a:solidFill>
                <a:latin typeface="Cera Pro" panose="00000400000000000000" pitchFamily="2" charset="0"/>
              </a:rPr>
              <a:t>HOSTED BY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3534F-6FFA-7C7A-CC0C-79263450FD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4386" y="6717775"/>
            <a:ext cx="702241" cy="1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4785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Speaker_Intro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BC47775D-CA27-AF9F-ED6E-AC47D59557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1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889230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889230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288923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9230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889230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3093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501F2CB2-68A2-A98C-A480-6610FCC3904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790299" y="2202269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9" name="Content Placeholder 54">
            <a:extLst>
              <a:ext uri="{FF2B5EF4-FFF2-40B4-BE49-F238E27FC236}">
                <a16:creationId xmlns:a16="http://schemas.microsoft.com/office/drawing/2014/main" id="{6026D4DE-739C-D051-2D02-4D07174770D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790299" y="2691221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C6806F-635A-8F1A-4FF1-1B099082BDE6}"/>
              </a:ext>
            </a:extLst>
          </p:cNvPr>
          <p:cNvCxnSpPr>
            <a:cxnSpLocks/>
          </p:cNvCxnSpPr>
          <p:nvPr/>
        </p:nvCxnSpPr>
        <p:spPr>
          <a:xfrm>
            <a:off x="8790300" y="3260899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1F518FA-0E39-A667-17F7-67B10C8F69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0299" y="3483066"/>
            <a:ext cx="3045943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2" name="Content Placeholder 54">
            <a:extLst>
              <a:ext uri="{FF2B5EF4-FFF2-40B4-BE49-F238E27FC236}">
                <a16:creationId xmlns:a16="http://schemas.microsoft.com/office/drawing/2014/main" id="{84C85518-2AA7-6444-5D7C-CD75EB24E6EA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8790299" y="1686777"/>
            <a:ext cx="3045943" cy="366027"/>
          </a:xfrm>
        </p:spPr>
        <p:txBody>
          <a:bodyPr>
            <a:noAutofit/>
          </a:bodyPr>
          <a:lstStyle>
            <a:lvl1pPr marL="0" indent="0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4" name="Picture Placeholder 40">
            <a:extLst>
              <a:ext uri="{FF2B5EF4-FFF2-40B4-BE49-F238E27FC236}">
                <a16:creationId xmlns:a16="http://schemas.microsoft.com/office/drawing/2014/main" id="{3C68EF89-6906-CD79-974B-D2F2B66F3F2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324164" y="1681281"/>
            <a:ext cx="2181883" cy="218115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4016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eaker_Intro - blue background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60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Speaker_Intro - 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259828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54">
            <a:extLst>
              <a:ext uri="{FF2B5EF4-FFF2-40B4-BE49-F238E27FC236}">
                <a16:creationId xmlns:a16="http://schemas.microsoft.com/office/drawing/2014/main" id="{03B319C7-2CA7-F364-4701-FE5E87DDA0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04481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B2A69E70-7B68-54E8-2DCC-173306C1224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04481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3F68E3E-1B10-CA82-EC24-40D12DE838D7}"/>
              </a:ext>
            </a:extLst>
          </p:cNvPr>
          <p:cNvCxnSpPr>
            <a:cxnSpLocks/>
          </p:cNvCxnSpPr>
          <p:nvPr/>
        </p:nvCxnSpPr>
        <p:spPr>
          <a:xfrm>
            <a:off x="1851386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4481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35" name="Content Placeholder 54">
            <a:extLst>
              <a:ext uri="{FF2B5EF4-FFF2-40B4-BE49-F238E27FC236}">
                <a16:creationId xmlns:a16="http://schemas.microsoft.com/office/drawing/2014/main" id="{D2EBEBFA-0A57-577A-292A-BB276B4D5D3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4481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AEB981C-58A7-249C-BE7C-65429F7AFE1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53785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CFD5BC8C-8188-5BAE-3184-5ABE537EA7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4" name="Content Placeholder 54">
            <a:extLst>
              <a:ext uri="{FF2B5EF4-FFF2-40B4-BE49-F238E27FC236}">
                <a16:creationId xmlns:a16="http://schemas.microsoft.com/office/drawing/2014/main" id="{684903A7-9338-D29D-6BF9-7C55755873B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42198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1648E19-6634-921B-4A96-4CE4E309E7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42198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5498434-52A9-DF6F-BE31-37CED1308F3D}"/>
              </a:ext>
            </a:extLst>
          </p:cNvPr>
          <p:cNvCxnSpPr>
            <a:cxnSpLocks/>
          </p:cNvCxnSpPr>
          <p:nvPr/>
        </p:nvCxnSpPr>
        <p:spPr>
          <a:xfrm>
            <a:off x="5589103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FCBD2243-E421-D6EA-CA5B-A8470435F0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2198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16" name="Content Placeholder 54">
            <a:extLst>
              <a:ext uri="{FF2B5EF4-FFF2-40B4-BE49-F238E27FC236}">
                <a16:creationId xmlns:a16="http://schemas.microsoft.com/office/drawing/2014/main" id="{BA4FA1F8-4E4D-DD3D-BAA8-ED26797CB2FD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542198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840A6F0A-C439-D0BE-2D70-8192DDC4F71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8290546" y="394449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Title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13FC4266-22A8-C6EE-3738-D1C7E6E3537E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290546" y="4433444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Company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7FDC03-3A0E-0EEE-7168-0E4C96F68D30}"/>
              </a:ext>
            </a:extLst>
          </p:cNvPr>
          <p:cNvCxnSpPr>
            <a:cxnSpLocks/>
          </p:cNvCxnSpPr>
          <p:nvPr/>
        </p:nvCxnSpPr>
        <p:spPr>
          <a:xfrm>
            <a:off x="9337452" y="5003120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100DB2FC-28F6-41AB-FC97-BAA65C5AB44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90546" y="5225288"/>
            <a:ext cx="3045943" cy="89685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Bio goes here.</a:t>
            </a:r>
          </a:p>
        </p:txBody>
      </p:sp>
      <p:sp>
        <p:nvSpPr>
          <p:cNvPr id="22" name="Content Placeholder 54">
            <a:extLst>
              <a:ext uri="{FF2B5EF4-FFF2-40B4-BE49-F238E27FC236}">
                <a16:creationId xmlns:a16="http://schemas.microsoft.com/office/drawing/2014/main" id="{440BDA44-BB54-EDC9-BA59-4D56B81C333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90546" y="3429000"/>
            <a:ext cx="304594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accent3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  <p:sp>
        <p:nvSpPr>
          <p:cNvPr id="26" name="Picture Placeholder 40">
            <a:extLst>
              <a:ext uri="{FF2B5EF4-FFF2-40B4-BE49-F238E27FC236}">
                <a16:creationId xmlns:a16="http://schemas.microsoft.com/office/drawing/2014/main" id="{72F84308-D7CD-D826-C6BB-B61982379F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191502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0">
            <a:extLst>
              <a:ext uri="{FF2B5EF4-FFF2-40B4-BE49-F238E27FC236}">
                <a16:creationId xmlns:a16="http://schemas.microsoft.com/office/drawing/2014/main" id="{7DDF00B7-BD38-E96A-A26F-DE3CA8CD1B1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939850" y="1499283"/>
            <a:ext cx="1747335" cy="1746749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3221ED1-65B4-66FF-E9CA-FBFA3C946287}"/>
              </a:ext>
            </a:extLst>
          </p:cNvPr>
          <p:cNvSpPr txBox="1"/>
          <p:nvPr/>
        </p:nvSpPr>
        <p:spPr>
          <a:xfrm>
            <a:off x="13705367" y="444440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8" name="Title 44">
            <a:extLst>
              <a:ext uri="{FF2B5EF4-FFF2-40B4-BE49-F238E27FC236}">
                <a16:creationId xmlns:a16="http://schemas.microsoft.com/office/drawing/2014/main" id="{62285446-A2A9-C56C-22E3-403CFDEF75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Speaker Intro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901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_Content-blue background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7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_Content-white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D1EC4A83-B83E-DAB2-D958-73B317B0A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schemeClr val="bg2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12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Content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E09A16-D413-4989-73D8-9A894157185A}"/>
              </a:ext>
            </a:extLst>
          </p:cNvPr>
          <p:cNvSpPr txBox="1"/>
          <p:nvPr/>
        </p:nvSpPr>
        <p:spPr>
          <a:xfrm>
            <a:off x="311085" y="123491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" name="Title 44">
            <a:extLst>
              <a:ext uri="{FF2B5EF4-FFF2-40B4-BE49-F238E27FC236}">
                <a16:creationId xmlns:a16="http://schemas.microsoft.com/office/drawing/2014/main" id="{C6C52EB3-76FF-6532-70A9-7A4E6639D4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55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- comparison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E9431BA-A754-D510-70DC-8A205B0CABEF}"/>
              </a:ext>
            </a:extLst>
          </p:cNvPr>
          <p:cNvSpPr/>
          <p:nvPr/>
        </p:nvSpPr>
        <p:spPr>
          <a:xfrm>
            <a:off x="6096001" y="-16235"/>
            <a:ext cx="6164580" cy="6872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5A64A0B-FD4D-54AA-DECB-0256C140DAA3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72440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05C56-AB6B-8308-859B-4CDEDE126DD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33163" y="1554480"/>
            <a:ext cx="5486400" cy="448056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0295389-5B54-8734-401E-75761D043C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2" name="Title 44">
            <a:extLst>
              <a:ext uri="{FF2B5EF4-FFF2-40B4-BE49-F238E27FC236}">
                <a16:creationId xmlns:a16="http://schemas.microsoft.com/office/drawing/2014/main" id="{2B0B9F2A-790F-0AE4-F3B3-08CE0E5DCF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Two column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16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_column-comparision-blu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lang="en-US" sz="3713" b="0" i="0" kern="1200" dirty="0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r>
              <a:rPr lang="en-GB"/>
              <a:t>Three column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752E5AD-A4DB-761B-775A-E3D97201476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72440" y="1554480"/>
            <a:ext cx="3566160" cy="4480560"/>
          </a:xfrm>
          <a:solidFill>
            <a:schemeClr val="accent2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24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1C1F0BF-2567-D229-ADD1-9565DEFF297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3403" y="1554480"/>
            <a:ext cx="3566160" cy="4480560"/>
          </a:xfrm>
          <a:solidFill>
            <a:schemeClr val="accent5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tx1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tx1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EA5F7B-8C03-3AE8-4B58-F9EBFFA4AF2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312920" y="1554480"/>
            <a:ext cx="3566160" cy="4480560"/>
          </a:xfrm>
          <a:solidFill>
            <a:srgbClr val="C5E654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lang="en-US" sz="2400" b="1" i="0" kern="1200" noProof="0" dirty="0">
                <a:solidFill>
                  <a:schemeClr val="bg2"/>
                </a:solidFill>
                <a:latin typeface="Cera Pro" panose="00000400000000000000" pitchFamily="2" charset="0"/>
                <a:ea typeface="+mn-ea"/>
                <a:cs typeface="Calibri" panose="020F0502020204030204" pitchFamily="34" charset="0"/>
              </a:defRPr>
            </a:lvl1pPr>
            <a:lvl2pPr marL="228594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8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2pPr>
            <a:lvl3pPr marL="457189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3pPr>
            <a:lvl4pPr marL="685783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4pPr>
            <a:lvl5pPr marL="914377" indent="-137157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 b="0" i="0">
                <a:solidFill>
                  <a:schemeClr val="bg2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5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Click to edit Master text styles</a:t>
            </a:r>
          </a:p>
          <a:p>
            <a:pPr marL="0" lvl="1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Second level</a:t>
            </a:r>
          </a:p>
          <a:p>
            <a:pPr marL="0" lvl="2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Third level</a:t>
            </a:r>
          </a:p>
          <a:p>
            <a:pPr marL="0" lvl="3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Fourth level</a:t>
            </a:r>
          </a:p>
          <a:p>
            <a:pPr marL="0" lvl="4" indent="0" algn="l" defTabSz="914377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en-US" noProof="0"/>
              <a:t>Fifth level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D8CCA6A-5D40-090A-16AE-CBBF8F359F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01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reatment 1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A8C0BC-CBEA-55A6-4EB4-F17D777AF4B4}"/>
              </a:ext>
            </a:extLst>
          </p:cNvPr>
          <p:cNvSpPr/>
          <p:nvPr/>
        </p:nvSpPr>
        <p:spPr>
          <a:xfrm>
            <a:off x="1198485" y="2636668"/>
            <a:ext cx="9818703" cy="2024109"/>
          </a:xfrm>
          <a:prstGeom prst="roundRect">
            <a:avLst>
              <a:gd name="adj" fmla="val 42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77440" tIns="0" rIns="3840480" bIns="0" rtlCol="0" anchor="ctr" anchorCtr="0"/>
          <a:lstStyle/>
          <a:p>
            <a:pPr marL="91438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D1025"/>
              </a:buClr>
              <a:buSzPts val="1000"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1B1D36"/>
              </a:solidFill>
              <a:effectLst/>
              <a:uLnTx/>
              <a:uFillTx/>
              <a:latin typeface="Cera Pro" panose="000004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7C36594A-74AF-B3B1-DD65-D331BFD934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7158" y="2718927"/>
            <a:ext cx="9619887" cy="1821901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Quotes goes here.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F68E1D8-F1A7-9CCB-F62F-DC7D080C8A7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97157" y="1874123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F8A6457-023A-FD54-87E3-72B6637D84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49505" y="4563978"/>
            <a:ext cx="867539" cy="8332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8000" b="1" i="0">
                <a:solidFill>
                  <a:schemeClr val="accent3"/>
                </a:solidFill>
                <a:latin typeface="Cera Pro" panose="00000400000000000000" pitchFamily="2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noProof="0"/>
              <a:t>”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69EB0DD8-E899-59F8-51BA-7092051321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158" y="4730311"/>
            <a:ext cx="3776647" cy="1088528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/>
              <a:t>Name</a:t>
            </a:r>
          </a:p>
          <a:p>
            <a:pPr lvl="0"/>
            <a:r>
              <a:rPr lang="en-US" noProof="0"/>
              <a:t>Title, company</a:t>
            </a:r>
          </a:p>
        </p:txBody>
      </p:sp>
      <p:sp>
        <p:nvSpPr>
          <p:cNvPr id="18" name="Title 44">
            <a:extLst>
              <a:ext uri="{FF2B5EF4-FFF2-40B4-BE49-F238E27FC236}">
                <a16:creationId xmlns:a16="http://schemas.microsoft.com/office/drawing/2014/main" id="{08444CBA-9D14-98C8-6565-25FE8B3BA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Quote</a:t>
            </a:r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B8646F-C68F-C9BD-D4EB-3AF833701A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C183E6-872E-8FB9-794F-CBE596116077}"/>
              </a:ext>
            </a:extLst>
          </p:cNvPr>
          <p:cNvSpPr txBox="1"/>
          <p:nvPr/>
        </p:nvSpPr>
        <p:spPr>
          <a:xfrm>
            <a:off x="13090967" y="1053296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867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reat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ECF197-0713-7700-29B4-46303E0366B5}"/>
              </a:ext>
            </a:extLst>
          </p:cNvPr>
          <p:cNvSpPr/>
          <p:nvPr/>
        </p:nvSpPr>
        <p:spPr>
          <a:xfrm>
            <a:off x="1906810" y="2256265"/>
            <a:ext cx="9430425" cy="2484583"/>
          </a:xfrm>
          <a:prstGeom prst="roundRect">
            <a:avLst>
              <a:gd name="adj" fmla="val 4314"/>
            </a:avLst>
          </a:prstGeom>
          <a:solidFill>
            <a:schemeClr val="tx2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Cera Pro" panose="00000400000000000000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B9C8FEC4-BD17-DDAF-D729-E41B6E2ABE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0D008-C531-B829-6CF3-7B97EE22A6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5630" y="2549229"/>
            <a:ext cx="9106839" cy="1898651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Cera Pro" panose="00000400000000000000" pitchFamily="2" charset="0"/>
              </a:defRPr>
            </a:lvl1pPr>
          </a:lstStyle>
          <a:p>
            <a:pPr lvl="0"/>
            <a:r>
              <a:rPr lang="en-US"/>
              <a:t>Quote goes here.</a:t>
            </a:r>
          </a:p>
        </p:txBody>
      </p:sp>
    </p:spTree>
    <p:extLst>
      <p:ext uri="{BB962C8B-B14F-4D97-AF65-F5344CB8AC3E}">
        <p14:creationId xmlns:p14="http://schemas.microsoft.com/office/powerpoint/2010/main" val="265010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ackground -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sp>
        <p:nvSpPr>
          <p:cNvPr id="10" name="Title 44">
            <a:extLst>
              <a:ext uri="{FF2B5EF4-FFF2-40B4-BE49-F238E27FC236}">
                <a16:creationId xmlns:a16="http://schemas.microsoft.com/office/drawing/2014/main" id="{69B7E5D5-024B-1326-821E-503EF84265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49" y="0"/>
            <a:ext cx="8875867" cy="961861"/>
          </a:xfrm>
        </p:spPr>
        <p:txBody>
          <a:bodyPr>
            <a:normAutofit/>
          </a:bodyPr>
          <a:lstStyle>
            <a:lvl1pPr>
              <a:defRPr sz="4800" b="0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Session title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1BBF616-DF72-4C79-E558-75E0B53623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554481"/>
            <a:ext cx="10302799" cy="448055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5784200"/>
      </p:ext>
    </p:extLst>
  </p:cSld>
  <p:clrMapOvr>
    <a:masterClrMapping/>
  </p:clrMapOvr>
  <p:hf sldNum="0"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99620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299620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76038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5657130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9399136" y="352785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8230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8230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022784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9022784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977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08300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166261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668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Content_Slide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54">
            <a:extLst>
              <a:ext uri="{FF2B5EF4-FFF2-40B4-BE49-F238E27FC236}">
                <a16:creationId xmlns:a16="http://schemas.microsoft.com/office/drawing/2014/main" id="{DC5DAA6E-CB26-F708-2E23-E5283DF967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74565" y="3832425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9" name="Content Placeholder 54">
            <a:extLst>
              <a:ext uri="{FF2B5EF4-FFF2-40B4-BE49-F238E27FC236}">
                <a16:creationId xmlns:a16="http://schemas.microsoft.com/office/drawing/2014/main" id="{D56BAEC6-5A37-30B3-FE31-A0284464317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74565" y="4321379"/>
            <a:ext cx="1771183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88C72D-EF02-6AEA-DBF2-CE0417CBFD86}"/>
              </a:ext>
            </a:extLst>
          </p:cNvPr>
          <p:cNvCxnSpPr>
            <a:cxnSpLocks/>
          </p:cNvCxnSpPr>
          <p:nvPr/>
        </p:nvCxnSpPr>
        <p:spPr>
          <a:xfrm>
            <a:off x="1035327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5A7A3BF-0827-4364-B863-95E617D6DA0E}"/>
              </a:ext>
            </a:extLst>
          </p:cNvPr>
          <p:cNvCxnSpPr>
            <a:cxnSpLocks/>
          </p:cNvCxnSpPr>
          <p:nvPr/>
        </p:nvCxnSpPr>
        <p:spPr>
          <a:xfrm>
            <a:off x="341351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28815-FF87-4621-0739-1C66925C7A26}"/>
              </a:ext>
            </a:extLst>
          </p:cNvPr>
          <p:cNvCxnSpPr>
            <a:cxnSpLocks/>
          </p:cNvCxnSpPr>
          <p:nvPr/>
        </p:nvCxnSpPr>
        <p:spPr>
          <a:xfrm>
            <a:off x="5653288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54">
            <a:extLst>
              <a:ext uri="{FF2B5EF4-FFF2-40B4-BE49-F238E27FC236}">
                <a16:creationId xmlns:a16="http://schemas.microsoft.com/office/drawing/2014/main" id="{92260153-AAE0-021C-B784-E83E36C8D7A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3869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5" name="Content Placeholder 54">
            <a:extLst>
              <a:ext uri="{FF2B5EF4-FFF2-40B4-BE49-F238E27FC236}">
                <a16:creationId xmlns:a16="http://schemas.microsoft.com/office/drawing/2014/main" id="{C579B21D-78DF-CAA0-7BFF-9C285F8FEFB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93869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29" name="Content Placeholder 54">
            <a:extLst>
              <a:ext uri="{FF2B5EF4-FFF2-40B4-BE49-F238E27FC236}">
                <a16:creationId xmlns:a16="http://schemas.microsoft.com/office/drawing/2014/main" id="{926E8A39-AAAD-E489-34F2-EF341D6644C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76936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30" name="Content Placeholder 54">
            <a:extLst>
              <a:ext uri="{FF2B5EF4-FFF2-40B4-BE49-F238E27FC236}">
                <a16:creationId xmlns:a16="http://schemas.microsoft.com/office/drawing/2014/main" id="{2D14AC9E-B6F4-1C9C-CD04-A031E3A52DF5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76936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CFF38219-3230-10DF-3C53-D30FB51E08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Title Only</a:t>
            </a:r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6001F23-F686-9DBD-5A32-BD9A1934D04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24921" y="1820869"/>
            <a:ext cx="1372939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20">
            <a:extLst>
              <a:ext uri="{FF2B5EF4-FFF2-40B4-BE49-F238E27FC236}">
                <a16:creationId xmlns:a16="http://schemas.microsoft.com/office/drawing/2014/main" id="{60C5A7F4-4688-0DA5-9DFB-F1B4D93964D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164688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Picture Placeholder 20">
            <a:extLst>
              <a:ext uri="{FF2B5EF4-FFF2-40B4-BE49-F238E27FC236}">
                <a16:creationId xmlns:a16="http://schemas.microsoft.com/office/drawing/2014/main" id="{740BFDD8-4B3C-E431-55E9-AFFE23B6CC9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2041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40125DA1-0744-BCD5-5114-8F1C1E6BD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4106075-6C96-6379-4949-C31F9377FF91}"/>
              </a:ext>
            </a:extLst>
          </p:cNvPr>
          <p:cNvCxnSpPr>
            <a:cxnSpLocks/>
          </p:cNvCxnSpPr>
          <p:nvPr/>
        </p:nvCxnSpPr>
        <p:spPr>
          <a:xfrm>
            <a:off x="80345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EDB8CB-606E-C75C-CBA8-FC9E81A42B1D}"/>
              </a:ext>
            </a:extLst>
          </p:cNvPr>
          <p:cNvCxnSpPr>
            <a:cxnSpLocks/>
          </p:cNvCxnSpPr>
          <p:nvPr/>
        </p:nvCxnSpPr>
        <p:spPr>
          <a:xfrm>
            <a:off x="10176304" y="3527856"/>
            <a:ext cx="952133" cy="0"/>
          </a:xfrm>
          <a:prstGeom prst="line">
            <a:avLst/>
          </a:prstGeom>
          <a:ln w="60325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50B7148B-9414-11A2-D56A-C8C35C95DD4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559678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6" name="Content Placeholder 54">
            <a:extLst>
              <a:ext uri="{FF2B5EF4-FFF2-40B4-BE49-F238E27FC236}">
                <a16:creationId xmlns:a16="http://schemas.microsoft.com/office/drawing/2014/main" id="{3EEEA6D4-9D94-0010-E5F2-8DD7A3E13C5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7559678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7" name="Content Placeholder 54">
            <a:extLst>
              <a:ext uri="{FF2B5EF4-FFF2-40B4-BE49-F238E27FC236}">
                <a16:creationId xmlns:a16="http://schemas.microsoft.com/office/drawing/2014/main" id="{2EC39EB6-B380-CAAD-5BD0-359A8A5C809E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799952" y="3832425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8" name="Content Placeholder 54">
            <a:extLst>
              <a:ext uri="{FF2B5EF4-FFF2-40B4-BE49-F238E27FC236}">
                <a16:creationId xmlns:a16="http://schemas.microsoft.com/office/drawing/2014/main" id="{28E70133-CA2B-5E72-4EAF-015371681456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799952" y="4321379"/>
            <a:ext cx="1771181" cy="366027"/>
          </a:xfrm>
        </p:spPr>
        <p:txBody>
          <a:bodyPr>
            <a:no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Add text</a:t>
            </a:r>
          </a:p>
          <a:p>
            <a:pPr lvl="0"/>
            <a:endParaRPr lang="en-US"/>
          </a:p>
        </p:txBody>
      </p:sp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EEE5B080-FF9D-6EB2-9FCC-D5A2AEAB2E0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5673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1" name="Picture Placeholder 20">
            <a:extLst>
              <a:ext uri="{FF2B5EF4-FFF2-40B4-BE49-F238E27FC236}">
                <a16:creationId xmlns:a16="http://schemas.microsoft.com/office/drawing/2014/main" id="{FF2C571F-A40D-7306-BE07-B067E326659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43429" y="1820869"/>
            <a:ext cx="1372937" cy="1408233"/>
          </a:xfrm>
          <a:solidFill>
            <a:schemeClr val="tx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833707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shot">
    <p:bg>
      <p:bgPr>
        <a:gradFill flip="none" rotWithShape="1">
          <a:gsLst>
            <a:gs pos="64000">
              <a:srgbClr val="222A65"/>
            </a:gs>
            <a:gs pos="33000">
              <a:schemeClr val="bg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, 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2957004A-E74D-206A-8249-16466E58A1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75000"/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484695" y="1514945"/>
            <a:ext cx="6249001" cy="5987551"/>
          </a:xfrm>
          <a:prstGeom prst="rect">
            <a:avLst/>
          </a:prstGeom>
        </p:spPr>
      </p:pic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73D8A98D-A373-9218-4685-8F9B62FBF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00667" y="1399783"/>
            <a:ext cx="7407568" cy="4233267"/>
          </a:xfr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Insert image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9" name="Title 44">
            <a:extLst>
              <a:ext uri="{FF2B5EF4-FFF2-40B4-BE49-F238E27FC236}">
                <a16:creationId xmlns:a16="http://schemas.microsoft.com/office/drawing/2014/main" id="{B07FC15F-2F48-083F-A8F6-63EB30BCF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vert="horz" lIns="468000" tIns="45720" rIns="72000" bIns="45720" rtlCol="0" anchor="ctr">
            <a:noAutofit/>
          </a:bodyPr>
          <a:lstStyle>
            <a:lvl1pPr>
              <a:defRPr lang="en-US" sz="3713">
                <a:solidFill>
                  <a:prstClr val="white"/>
                </a:solidFill>
                <a:latin typeface="Cera Pro" panose="00000400000000000000" pitchFamily="2" charset="0"/>
                <a:ea typeface="Spline Sans Bold" pitchFamily="34" charset="-122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GB"/>
              <a:t>Screenshot</a:t>
            </a:r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913F911-0EE6-EFF6-3D0A-C0866B9330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0A4E36-6A33-FBDB-346A-4208DD6E07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78"/>
          <a:stretch/>
        </p:blipFill>
        <p:spPr>
          <a:xfrm>
            <a:off x="875919" y="1051561"/>
            <a:ext cx="10440164" cy="5074920"/>
          </a:xfrm>
          <a:prstGeom prst="rect">
            <a:avLst/>
          </a:prstGeom>
          <a:effectLst>
            <a:reflection blurRad="12700" stA="15000" endPos="4703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36148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D1B23EC2-2E46-6FF8-E48F-8C3E5FD5B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20" name="Title 44">
            <a:extLst>
              <a:ext uri="{FF2B5EF4-FFF2-40B4-BE49-F238E27FC236}">
                <a16:creationId xmlns:a16="http://schemas.microsoft.com/office/drawing/2014/main" id="{91ABEE8B-5C47-C1D4-F2BC-CEFEE10F9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lang="en-US" sz="4800" kern="1200" dirty="0">
                <a:solidFill>
                  <a:schemeClr val="accent4"/>
                </a:solidFill>
                <a:latin typeface="Cera Pro" panose="00000400000000000000" pitchFamily="2" charset="0"/>
                <a:ea typeface="Spline Sans Bold" pitchFamily="34" charset="-122"/>
                <a:cs typeface="Spline Sans Bold" pitchFamily="34" charset="-12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21" name="Content Placeholder 54">
            <a:extLst>
              <a:ext uri="{FF2B5EF4-FFF2-40B4-BE49-F238E27FC236}">
                <a16:creationId xmlns:a16="http://schemas.microsoft.com/office/drawing/2014/main" id="{1B58BC6E-811E-30A4-C522-D7BBC17FB294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A80965-E6F2-9DE6-1BD7-880D7CFDFBFC}"/>
              </a:ext>
            </a:extLst>
          </p:cNvPr>
          <p:cNvSpPr txBox="1"/>
          <p:nvPr/>
        </p:nvSpPr>
        <p:spPr>
          <a:xfrm>
            <a:off x="-2581835" y="2097741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3346BEA-59BB-05BC-D8BF-BCD412071D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21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_Slid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039E290B-A6F6-238E-41E8-BFDC83FBD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533401"/>
            <a:ext cx="10302799" cy="5501631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1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C25DAB81-6314-FE89-F2D7-413046924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389" y="1758845"/>
            <a:ext cx="3607411" cy="556699"/>
          </a:xfrm>
          <a:prstGeom prst="rect">
            <a:avLst/>
          </a:prstGeom>
        </p:spPr>
      </p:pic>
      <p:sp>
        <p:nvSpPr>
          <p:cNvPr id="4" name="Title 44">
            <a:extLst>
              <a:ext uri="{FF2B5EF4-FFF2-40B4-BE49-F238E27FC236}">
                <a16:creationId xmlns:a16="http://schemas.microsoft.com/office/drawing/2014/main" id="{BE52D890-B6C9-7DF3-833C-654C4F9D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89" y="2945176"/>
            <a:ext cx="3827883" cy="961861"/>
          </a:xfrm>
        </p:spPr>
        <p:txBody>
          <a:bodyPr>
            <a:normAutofit/>
          </a:bodyPr>
          <a:lstStyle>
            <a:lvl1pPr>
              <a:defRPr sz="4800" b="1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5" name="Content Placeholder 54">
            <a:extLst>
              <a:ext uri="{FF2B5EF4-FFF2-40B4-BE49-F238E27FC236}">
                <a16:creationId xmlns:a16="http://schemas.microsoft.com/office/drawing/2014/main" id="{B9EEB134-2E4B-BB6F-0A5D-E009C0A8F4B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89" y="4144603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 marL="457189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377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566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754" indent="0">
              <a:buNone/>
              <a:defRPr sz="28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3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25549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solidFill>
            <a:schemeClr val="tx1"/>
          </a:solidFill>
        </p:spPr>
        <p:txBody>
          <a:bodyPr lIns="468000" rIns="72000">
            <a:noAutofit/>
          </a:bodyPr>
          <a:lstStyle>
            <a:lvl1pPr>
              <a:defRPr sz="32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DCEFD8E-1EB7-C3D1-11F8-04089E4F5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A19EBB-6E66-B2B0-8AA6-FCBF8A573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830617"/>
              </p:ext>
            </p:extLst>
          </p:nvPr>
        </p:nvGraphicFramePr>
        <p:xfrm>
          <a:off x="381001" y="1238170"/>
          <a:ext cx="11429999" cy="4581607"/>
        </p:xfrm>
        <a:graphic>
          <a:graphicData uri="http://schemas.openxmlformats.org/drawingml/2006/table">
            <a:tbl>
              <a:tblPr/>
              <a:tblGrid>
                <a:gridCol w="975853">
                  <a:extLst>
                    <a:ext uri="{9D8B030D-6E8A-4147-A177-3AD203B41FA5}">
                      <a16:colId xmlns:a16="http://schemas.microsoft.com/office/drawing/2014/main" val="2609803972"/>
                    </a:ext>
                  </a:extLst>
                </a:gridCol>
                <a:gridCol w="5169309">
                  <a:extLst>
                    <a:ext uri="{9D8B030D-6E8A-4147-A177-3AD203B41FA5}">
                      <a16:colId xmlns:a16="http://schemas.microsoft.com/office/drawing/2014/main" val="251626830"/>
                    </a:ext>
                  </a:extLst>
                </a:gridCol>
                <a:gridCol w="2190136">
                  <a:extLst>
                    <a:ext uri="{9D8B030D-6E8A-4147-A177-3AD203B41FA5}">
                      <a16:colId xmlns:a16="http://schemas.microsoft.com/office/drawing/2014/main" val="2689769282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078164705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3391280337"/>
                    </a:ext>
                  </a:extLst>
                </a:gridCol>
                <a:gridCol w="1031567">
                  <a:extLst>
                    <a:ext uri="{9D8B030D-6E8A-4147-A177-3AD203B41FA5}">
                      <a16:colId xmlns:a16="http://schemas.microsoft.com/office/drawing/2014/main" val="4284691897"/>
                    </a:ext>
                  </a:extLst>
                </a:gridCol>
              </a:tblGrid>
              <a:tr h="735493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i="0" u="none" strike="noStrike">
                          <a:solidFill>
                            <a:schemeClr val="accent2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LOREM IPSUM</a:t>
                      </a:r>
                      <a:endParaRPr lang="en-US" sz="1100">
                        <a:solidFill>
                          <a:schemeClr val="accent2"/>
                        </a:solidFill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74F71"/>
                          </a:solidFill>
                          <a:effectLst/>
                          <a:uLnTx/>
                          <a:uFillTx/>
                          <a:latin typeface="Cera Pro" panose="00000400000000000000" pitchFamily="2" charset="0"/>
                          <a:ea typeface="+mn-ea"/>
                          <a:cs typeface="Calibri"/>
                        </a:rPr>
                        <a:t>LOREM IPSUM</a:t>
                      </a:r>
                      <a:endParaRPr kumimoji="0" lang="en-US" sz="11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74F71"/>
                        </a:solidFill>
                        <a:effectLst/>
                        <a:uLnTx/>
                        <a:uFillTx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045918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67498"/>
                  </a:ext>
                </a:extLst>
              </a:tr>
              <a:tr h="66896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513039"/>
                  </a:ext>
                </a:extLst>
              </a:tr>
              <a:tr h="64732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431840"/>
                  </a:ext>
                </a:extLst>
              </a:tr>
              <a:tr h="556815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207308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994795"/>
                  </a:ext>
                </a:extLst>
              </a:tr>
              <a:tr h="4736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49" marR="95249" marT="47625" marB="47625">
                    <a:lnL w="12700">
                      <a:noFill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031126"/>
                  </a:ext>
                </a:extLst>
              </a:tr>
              <a:tr h="512821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>
                          <a:solidFill>
                            <a:srgbClr val="3F3F3F"/>
                          </a:solidFill>
                          <a:effectLst/>
                          <a:latin typeface="Cera Pro" panose="00000400000000000000" pitchFamily="2" charset="0"/>
                          <a:cs typeface="Calibri"/>
                        </a:rPr>
                        <a:t>Topic</a:t>
                      </a:r>
                      <a:endParaRPr lang="en-US" sz="1100" b="0">
                        <a:effectLst/>
                        <a:latin typeface="Cera Pro" panose="00000400000000000000" pitchFamily="2" charset="0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 noProof="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rtl="0" font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51" marR="95251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800" b="0" i="0" u="none" strike="noStrike" kern="1200">
                        <a:solidFill>
                          <a:srgbClr val="3F3F3F"/>
                        </a:solidFill>
                        <a:effectLst/>
                        <a:latin typeface="Cera Pro" panose="00000400000000000000" pitchFamily="2" charset="0"/>
                        <a:ea typeface="+mn-ea"/>
                        <a:cs typeface="Calibri"/>
                      </a:endParaRPr>
                    </a:p>
                  </a:txBody>
                  <a:tcPr marL="95249" marR="95249" marT="47625" marB="47625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6718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303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0D8669-78DC-4788-1D17-A7D92BB5F11E}"/>
              </a:ext>
            </a:extLst>
          </p:cNvPr>
          <p:cNvSpPr txBox="1"/>
          <p:nvPr/>
        </p:nvSpPr>
        <p:spPr>
          <a:xfrm>
            <a:off x="11971607" y="741367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>
            <a:normAutofit fontScale="25000" lnSpcReduction="20000"/>
          </a:bodyPr>
          <a:lstStyle/>
          <a:p>
            <a:pPr algn="l"/>
            <a:endParaRPr lang="en-US" sz="1800" b="0">
              <a:latin typeface="Cera Pro" panose="00000400000000000000" pitchFamily="2" charset="0"/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0C9568A-26DF-C5DF-1CD9-10D0E2BBC4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1233577"/>
            <a:ext cx="10302799" cy="4801453"/>
          </a:xfrm>
        </p:spPr>
        <p:txBody>
          <a:bodyPr anchor="t">
            <a:noAutofit/>
          </a:bodyPr>
          <a:lstStyle>
            <a:lvl1pPr marL="228594" indent="-228594" algn="l">
              <a:buFont typeface="Arial" panose="020B0604020202020204" pitchFamily="34" charset="0"/>
              <a:buChar char="•"/>
              <a:defRPr sz="24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Title 44">
            <a:extLst>
              <a:ext uri="{FF2B5EF4-FFF2-40B4-BE49-F238E27FC236}">
                <a16:creationId xmlns:a16="http://schemas.microsoft.com/office/drawing/2014/main" id="{C9C78615-0024-A083-3664-A8E531CE8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44"/>
            <a:ext cx="12192000" cy="980511"/>
          </a:xfrm>
          <a:noFill/>
        </p:spPr>
        <p:txBody>
          <a:bodyPr lIns="468000" rIns="72000">
            <a:noAutofit/>
          </a:bodyPr>
          <a:lstStyle>
            <a:lvl1pPr>
              <a:defRPr sz="3600" b="1" i="0">
                <a:solidFill>
                  <a:schemeClr val="accent1"/>
                </a:solidFill>
                <a:latin typeface="Cera Pro" panose="000004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Title + Content</a:t>
            </a:r>
            <a:endParaRPr lang="en-US"/>
          </a:p>
        </p:txBody>
      </p:sp>
      <p:pic>
        <p:nvPicPr>
          <p:cNvPr id="32" name="Graphic 31">
            <a:extLst>
              <a:ext uri="{FF2B5EF4-FFF2-40B4-BE49-F238E27FC236}">
                <a16:creationId xmlns:a16="http://schemas.microsoft.com/office/drawing/2014/main" id="{0E7AD151-E942-DA25-93C7-BAFBFB6B4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5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26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5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88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FAFA"/>
          </a:solidFill>
          <a:ln/>
        </p:spPr>
        <p:txBody>
          <a:bodyPr/>
          <a:lstStyle/>
          <a:p>
            <a:endParaRPr lang="en-US" sz="1400">
              <a:latin typeface="Cera Pro" panose="00000400000000000000" pitchFamily="2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1400">
              <a:latin typeface="Cera Pro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01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theme" Target="../theme/theme3.xml"/><Relationship Id="rId8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8.xml"/></Relationships>
</file>

<file path=ppt/slideMasters/_rels/slideMaster5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94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63" Type="http://schemas.openxmlformats.org/officeDocument/2006/relationships/slideLayout" Target="../slideLayouts/slideLayout131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slideLayout" Target="../slideLayouts/slideLayout126.xml"/><Relationship Id="rId66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64" Type="http://schemas.openxmlformats.org/officeDocument/2006/relationships/slideLayout" Target="../slideLayouts/slideLayout132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slideLayout" Target="../slideLayouts/slideLayout127.xml"/><Relationship Id="rId67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6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slideLayout" Target="../slideLayouts/slideLayout128.xml"/><Relationship Id="rId6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04761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8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222A65"/>
            </a:gs>
            <a:gs pos="33000">
              <a:schemeClr val="tx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3E82F-F770-4D1B-47BD-BCEF9E67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29751-5C38-CD16-668B-1DFB89EEE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12851-2E69-1280-B36F-855DCEB71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E4582598-B712-42D8-BF51-B15E826DDF23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5EE64-D7EA-9D2E-33C1-A270FA4EA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5AD1-B0CB-19E0-137C-EE174D4AB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6BDF4C04-3AAC-4C74-BE02-EA6949C3AF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6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  <p:sldLayoutId id="2147483734" r:id="rId18"/>
    <p:sldLayoutId id="2147483735" r:id="rId19"/>
    <p:sldLayoutId id="2147483736" r:id="rId20"/>
    <p:sldLayoutId id="2147483737" r:id="rId21"/>
    <p:sldLayoutId id="2147483738" r:id="rId22"/>
    <p:sldLayoutId id="2147483739" r:id="rId23"/>
    <p:sldLayoutId id="2147483740" r:id="rId24"/>
    <p:sldLayoutId id="2147483741" r:id="rId25"/>
    <p:sldLayoutId id="2147483742" r:id="rId26"/>
    <p:sldLayoutId id="2147483743" r:id="rId27"/>
    <p:sldLayoutId id="2147483744" r:id="rId28"/>
    <p:sldLayoutId id="2147483745" r:id="rId29"/>
    <p:sldLayoutId id="2147483746" r:id="rId30"/>
    <p:sldLayoutId id="2147483747" r:id="rId3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era Pro" panose="00000400000000000000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222A65"/>
            </a:gs>
            <a:gs pos="33000">
              <a:schemeClr val="tx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3E82F-F770-4D1B-47BD-BCEF9E67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29751-5C38-CD16-668B-1DFB89EEE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12851-2E69-1280-B36F-855DCEB71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E4582598-B712-42D8-BF51-B15E826DDF23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5EE64-D7EA-9D2E-33C1-A270FA4EA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5AD1-B0CB-19E0-137C-EE174D4AB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800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  <p:sldLayoutId id="2147483772" r:id="rId24"/>
    <p:sldLayoutId id="2147483773" r:id="rId25"/>
    <p:sldLayoutId id="2147483774" r:id="rId26"/>
    <p:sldLayoutId id="2147483775" r:id="rId27"/>
    <p:sldLayoutId id="2147483776" r:id="rId28"/>
    <p:sldLayoutId id="2147483777" r:id="rId29"/>
    <p:sldLayoutId id="2147483778" r:id="rId30"/>
    <p:sldLayoutId id="2147483779" r:id="rId31"/>
    <p:sldLayoutId id="2147483781" r:id="rId32"/>
    <p:sldLayoutId id="2147483782" r:id="rId33"/>
    <p:sldLayoutId id="2147483786" r:id="rId34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era Pro" panose="00000400000000000000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6325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222A65"/>
            </a:gs>
            <a:gs pos="33000">
              <a:schemeClr val="tx2"/>
            </a:gs>
            <a:gs pos="100000">
              <a:schemeClr val="accent5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B3E82F-F770-4D1B-47BD-BCEF9E67F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29751-5C38-CD16-668B-1DFB89EEE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12851-2E69-1280-B36F-855DCEB71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E4582598-B712-42D8-BF51-B15E826DDF23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5EE64-D7EA-9D2E-33C1-A270FA4EA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75AD1-B0CB-19E0-137C-EE174D4AB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era Pro" panose="00000400000000000000" pitchFamily="2" charset="0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79551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  <p:sldLayoutId id="2147483810" r:id="rId23"/>
    <p:sldLayoutId id="2147483811" r:id="rId24"/>
    <p:sldLayoutId id="2147483812" r:id="rId25"/>
    <p:sldLayoutId id="2147483813" r:id="rId26"/>
    <p:sldLayoutId id="2147483814" r:id="rId27"/>
    <p:sldLayoutId id="2147483815" r:id="rId28"/>
    <p:sldLayoutId id="2147483816" r:id="rId29"/>
    <p:sldLayoutId id="2147483817" r:id="rId30"/>
    <p:sldLayoutId id="2147483818" r:id="rId31"/>
    <p:sldLayoutId id="2147483819" r:id="rId32"/>
    <p:sldLayoutId id="2147483820" r:id="rId33"/>
    <p:sldLayoutId id="2147483821" r:id="rId34"/>
    <p:sldLayoutId id="2147483822" r:id="rId35"/>
    <p:sldLayoutId id="2147483823" r:id="rId36"/>
    <p:sldLayoutId id="2147483824" r:id="rId37"/>
    <p:sldLayoutId id="2147483825" r:id="rId38"/>
    <p:sldLayoutId id="2147483826" r:id="rId39"/>
    <p:sldLayoutId id="2147483827" r:id="rId40"/>
    <p:sldLayoutId id="2147483828" r:id="rId41"/>
    <p:sldLayoutId id="2147483829" r:id="rId42"/>
    <p:sldLayoutId id="2147483830" r:id="rId43"/>
    <p:sldLayoutId id="2147483831" r:id="rId44"/>
    <p:sldLayoutId id="2147483832" r:id="rId45"/>
    <p:sldLayoutId id="2147483833" r:id="rId46"/>
    <p:sldLayoutId id="2147483834" r:id="rId47"/>
    <p:sldLayoutId id="2147483835" r:id="rId48"/>
    <p:sldLayoutId id="2147483836" r:id="rId49"/>
    <p:sldLayoutId id="2147483837" r:id="rId50"/>
    <p:sldLayoutId id="2147483838" r:id="rId51"/>
    <p:sldLayoutId id="2147483839" r:id="rId52"/>
    <p:sldLayoutId id="2147483840" r:id="rId53"/>
    <p:sldLayoutId id="2147483841" r:id="rId54"/>
    <p:sldLayoutId id="2147483842" r:id="rId55"/>
    <p:sldLayoutId id="2147483843" r:id="rId56"/>
    <p:sldLayoutId id="2147483844" r:id="rId57"/>
    <p:sldLayoutId id="2147483845" r:id="rId58"/>
    <p:sldLayoutId id="2147483846" r:id="rId59"/>
    <p:sldLayoutId id="2147483847" r:id="rId60"/>
    <p:sldLayoutId id="2147483848" r:id="rId61"/>
    <p:sldLayoutId id="2147483849" r:id="rId62"/>
    <p:sldLayoutId id="2147483850" r:id="rId63"/>
    <p:sldLayoutId id="2147483851" r:id="rId64"/>
    <p:sldLayoutId id="2147483852" r:id="rId65"/>
    <p:sldLayoutId id="2147483853" r:id="rId66"/>
    <p:sldLayoutId id="2147483854" r:id="rId6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Cera Pro" panose="00000400000000000000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ra Pro" panose="00000400000000000000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FF7E_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24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24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2.svg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5">
            <a:extLst>
              <a:ext uri="{FF2B5EF4-FFF2-40B4-BE49-F238E27FC236}">
                <a16:creationId xmlns:a16="http://schemas.microsoft.com/office/drawing/2014/main" id="{91EF21F0-9BFB-C107-AE70-331A2526FF97}"/>
              </a:ext>
            </a:extLst>
          </p:cNvPr>
          <p:cNvSpPr txBox="1">
            <a:spLocks/>
          </p:cNvSpPr>
          <p:nvPr/>
        </p:nvSpPr>
        <p:spPr>
          <a:xfrm>
            <a:off x="545632" y="1268025"/>
            <a:ext cx="5000813" cy="30664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1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RAPRO-BLACK" pitchFamily="2" charset="0"/>
              </a:rPr>
              <a:t>Creating the future of Predictive IT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4" descr="zofiQ Takes on the Hyperautomation Big Boys">
            <a:extLst>
              <a:ext uri="{FF2B5EF4-FFF2-40B4-BE49-F238E27FC236}">
                <a16:creationId xmlns:a16="http://schemas.microsoft.com/office/drawing/2014/main" id="{6AD92C08-0E72-36B2-699E-405313D39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2548" r="24418" b="15511"/>
          <a:stretch>
            <a:fillRect/>
          </a:stretch>
        </p:blipFill>
        <p:spPr bwMode="auto">
          <a:xfrm>
            <a:off x="6645556" y="3694835"/>
            <a:ext cx="1448494" cy="1448492"/>
          </a:xfrm>
          <a:prstGeom prst="ellipse">
            <a:avLst/>
          </a:prstGeom>
          <a:ln w="57150"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78881907-8E20-240F-458F-3192DE47B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4892" t="4201" r="13510" b="14201"/>
          <a:stretch>
            <a:fillRect/>
          </a:stretch>
        </p:blipFill>
        <p:spPr bwMode="auto">
          <a:xfrm>
            <a:off x="6645556" y="1599956"/>
            <a:ext cx="1448494" cy="1448492"/>
          </a:xfrm>
          <a:prstGeom prst="ellipse">
            <a:avLst/>
          </a:prstGeom>
          <a:ln w="57150">
            <a:solidFill>
              <a:schemeClr val="accent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064D838C-401C-2921-49EA-8C0FB28BC6CB}"/>
              </a:ext>
            </a:extLst>
          </p:cNvPr>
          <p:cNvSpPr txBox="1"/>
          <p:nvPr/>
        </p:nvSpPr>
        <p:spPr>
          <a:xfrm>
            <a:off x="8369352" y="3942027"/>
            <a:ext cx="2704482" cy="954107"/>
          </a:xfrm>
          <a:prstGeom prst="rect">
            <a:avLst/>
          </a:prstGeom>
          <a:noFill/>
          <a:effectLst>
            <a:glow rad="614565">
              <a:srgbClr val="0C1732">
                <a:alpha val="39036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BBD54C"/>
                </a:solidFill>
                <a:effectLst/>
                <a:uLnTx/>
                <a:uFillTx/>
                <a:latin typeface="Cera Pro" panose="00000400000000000000" pitchFamily="2" charset="0"/>
                <a:ea typeface="+mn-ea"/>
                <a:cs typeface="Calibri"/>
              </a:rPr>
              <a:t>Lee Silverstone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BBD54C"/>
              </a:solidFill>
              <a:effectLst/>
              <a:uLnTx/>
              <a:uFillTx/>
              <a:latin typeface="Cera Pro" panose="00000400000000000000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/>
              </a:rPr>
              <a:t>SVP Product, AI Platform</a:t>
            </a:r>
            <a:b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/>
              </a:rPr>
              <a:t>ConnectWise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 Pro" panose="00000400000000000000" pitchFamily="2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2395D384-3A8D-BD9B-A1B0-487C13C66B1D}"/>
              </a:ext>
            </a:extLst>
          </p:cNvPr>
          <p:cNvSpPr txBox="1"/>
          <p:nvPr/>
        </p:nvSpPr>
        <p:spPr>
          <a:xfrm>
            <a:off x="8369352" y="1847148"/>
            <a:ext cx="3504401" cy="954107"/>
          </a:xfrm>
          <a:prstGeom prst="rect">
            <a:avLst/>
          </a:prstGeom>
          <a:noFill/>
          <a:effectLst>
            <a:glow rad="614565">
              <a:srgbClr val="0C1732">
                <a:alpha val="39036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BBD54C"/>
                </a:solidFill>
                <a:effectLst/>
                <a:uLnTx/>
                <a:uFillTx/>
                <a:latin typeface="Cera Pro" panose="00000400000000000000" pitchFamily="2" charset="0"/>
                <a:ea typeface="+mn-ea"/>
                <a:cs typeface="Calibri"/>
              </a:rPr>
              <a:t>David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BBD54C"/>
                </a:solidFill>
                <a:effectLst/>
                <a:uLnTx/>
                <a:uFillTx/>
                <a:latin typeface="Cera Pro" panose="00000400000000000000" pitchFamily="2" charset="0"/>
                <a:ea typeface="+mn-ea"/>
                <a:cs typeface="Calibri"/>
              </a:rPr>
              <a:t>Raissipour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BBD54C"/>
              </a:solidFill>
              <a:effectLst/>
              <a:uLnTx/>
              <a:uFillTx/>
              <a:latin typeface="Cera Pro" panose="00000400000000000000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 panose="020F0502020204030204" pitchFamily="34" charset="0"/>
              </a:rPr>
              <a:t>Chief Product &amp; Technology Officer</a:t>
            </a:r>
            <a:b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 panose="020F0502020204030204" pitchFamily="34" charset="0"/>
              </a:rPr>
            </a:b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 Pro" panose="00000400000000000000" pitchFamily="2" charset="0"/>
                <a:ea typeface="Calibri"/>
                <a:cs typeface="Calibri" panose="020F0502020204030204" pitchFamily="34" charset="0"/>
              </a:rPr>
              <a:t>ConnectWise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8D46F9-F725-E09C-8BA1-EE21423CEE3F}"/>
              </a:ext>
            </a:extLst>
          </p:cNvPr>
          <p:cNvSpPr txBox="1"/>
          <p:nvPr/>
        </p:nvSpPr>
        <p:spPr>
          <a:xfrm>
            <a:off x="545632" y="4334485"/>
            <a:ext cx="5000813" cy="10772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Calibri" panose="020F0502020204030204" pitchFamily="34" charset="0"/>
              </a:rPr>
              <a:t>And </a:t>
            </a:r>
            <a:r>
              <a:rPr lang="en-US" sz="3000" b="1">
                <a:solidFill>
                  <a:srgbClr val="FFFFFF"/>
                </a:solidFill>
                <a:latin typeface="CERAPRO-LIGHT" pitchFamily="2" charset="0"/>
              </a:rPr>
              <a:t>new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Calibri" panose="020F0502020204030204" pitchFamily="34" charset="0"/>
              </a:rPr>
              <a:t> opportunities for service providers</a:t>
            </a:r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42746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;p15">
            <a:extLst>
              <a:ext uri="{FF2B5EF4-FFF2-40B4-BE49-F238E27FC236}">
                <a16:creationId xmlns:a16="http://schemas.microsoft.com/office/drawing/2014/main" id="{0E2DBAEC-E0EA-02B9-1FEC-BE95DD286B10}"/>
              </a:ext>
            </a:extLst>
          </p:cNvPr>
          <p:cNvSpPr txBox="1">
            <a:spLocks/>
          </p:cNvSpPr>
          <p:nvPr/>
        </p:nvSpPr>
        <p:spPr>
          <a:xfrm>
            <a:off x="659664" y="954360"/>
            <a:ext cx="8875867" cy="96186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47826"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6ACAD2"/>
                </a:solidFill>
                <a:effectLst/>
                <a:uLnTx/>
                <a:uFillTx/>
                <a:latin typeface="CERAPRO-MEDIUM" pitchFamily="2" charset="0"/>
                <a:ea typeface="+mj-ea"/>
                <a:cs typeface="Calibri" panose="020F0502020204030204" pitchFamily="34" charset="0"/>
              </a:rPr>
              <a:t>Suspend your disbelief</a:t>
            </a:r>
          </a:p>
        </p:txBody>
      </p:sp>
      <p:sp>
        <p:nvSpPr>
          <p:cNvPr id="5" name="Google Shape;66;p15">
            <a:extLst>
              <a:ext uri="{FF2B5EF4-FFF2-40B4-BE49-F238E27FC236}">
                <a16:creationId xmlns:a16="http://schemas.microsoft.com/office/drawing/2014/main" id="{0E201463-EC41-6268-A7FA-53C7F8D0B9CD}"/>
              </a:ext>
            </a:extLst>
          </p:cNvPr>
          <p:cNvSpPr txBox="1">
            <a:spLocks/>
          </p:cNvSpPr>
          <p:nvPr/>
        </p:nvSpPr>
        <p:spPr>
          <a:xfrm>
            <a:off x="640276" y="1916222"/>
            <a:ext cx="10841641" cy="44805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en-US" sz="58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Calibri"/>
              </a:rPr>
              <a:t>What does your world look like when AI agents run operations end-to-end?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endParaRPr kumimoji="0" lang="en-US" sz="5867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5333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0C5CA-C46D-4111-F936-4F846ED389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[ADD FINAL HERE]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74142E-C7AB-0D15-2644-002E66869D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B5A26B-9117-4E30-3E7B-CACAEA555CC5}"/>
              </a:ext>
            </a:extLst>
          </p:cNvPr>
          <p:cNvSpPr txBox="1"/>
          <p:nvPr/>
        </p:nvSpPr>
        <p:spPr>
          <a:xfrm>
            <a:off x="228600" y="157163"/>
            <a:ext cx="376129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[USE THIS ONE]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3BAD39-BC08-8AF5-FC66-FD53DC179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ED3D22-3C83-704B-B714-41FDD77A1EF2}"/>
              </a:ext>
            </a:extLst>
          </p:cNvPr>
          <p:cNvSpPr txBox="1"/>
          <p:nvPr/>
        </p:nvSpPr>
        <p:spPr>
          <a:xfrm>
            <a:off x="179424" y="144591"/>
            <a:ext cx="27062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Predictive intelligence platform</a:t>
            </a:r>
          </a:p>
        </p:txBody>
      </p:sp>
    </p:spTree>
    <p:extLst>
      <p:ext uri="{BB962C8B-B14F-4D97-AF65-F5344CB8AC3E}">
        <p14:creationId xmlns:p14="http://schemas.microsoft.com/office/powerpoint/2010/main" val="26847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2"/>
          <p:cNvSpPr/>
          <p:nvPr/>
        </p:nvSpPr>
        <p:spPr>
          <a:xfrm>
            <a:off x="658368" y="877824"/>
            <a:ext cx="791413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+mn-ea"/>
                <a:cs typeface="Calibri" pitchFamily="34" charset="-120"/>
              </a:rPr>
              <a:t>The business outcomes that matter</a:t>
            </a:r>
            <a:endParaRPr kumimoji="0" lang="en-US" sz="3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658367" y="1591056"/>
            <a:ext cx="9226297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Predictive Intelligence changes the economics of managed services.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C5E654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8368" y="2967428"/>
            <a:ext cx="3520440" cy="793699"/>
          </a:xfrm>
          <a:prstGeom prst="roundRect">
            <a:avLst/>
          </a:prstGeom>
          <a:solidFill>
            <a:schemeClr val="bg1">
              <a:alpha val="67000"/>
            </a:schemeClr>
          </a:solidFill>
          <a:ln w="13970">
            <a:solidFill>
              <a:srgbClr val="C7FF3A">
                <a:alpha val="70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45%+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768096" y="3844338"/>
            <a:ext cx="3300984" cy="79369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Technician productivity improvement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325112" y="2967428"/>
            <a:ext cx="3520440" cy="793699"/>
          </a:xfrm>
          <a:prstGeom prst="roundRect">
            <a:avLst/>
          </a:prstGeom>
          <a:solidFill>
            <a:schemeClr val="bg1">
              <a:alpha val="67000"/>
            </a:schemeClr>
          </a:solidFill>
          <a:ln w="13970">
            <a:solidFill>
              <a:srgbClr val="9CF8FF">
                <a:alpha val="70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9CF8FF"/>
                </a:solidFill>
                <a:effectLst/>
                <a:uLnTx/>
                <a:uFillTx/>
                <a:latin typeface="CERAPRO-MEDIUM"/>
                <a:ea typeface="Calibri"/>
                <a:cs typeface="Calibri"/>
              </a:rPr>
              <a:t>40%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/>
              <a:ea typeface="Calibri"/>
              <a:cs typeface="Calibri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434840" y="3844338"/>
            <a:ext cx="3300984" cy="79369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Reduction in resolution time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991856" y="2967428"/>
            <a:ext cx="3520440" cy="793699"/>
          </a:xfrm>
          <a:prstGeom prst="roundRect">
            <a:avLst/>
          </a:prstGeom>
          <a:solidFill>
            <a:schemeClr val="bg1">
              <a:alpha val="67000"/>
            </a:schemeClr>
          </a:solidFill>
          <a:ln w="13970">
            <a:solidFill>
              <a:srgbClr val="B688ED">
                <a:alpha val="70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B688ED"/>
                </a:solidFill>
                <a:effectLst/>
                <a:uLnTx/>
                <a:uFillTx/>
                <a:latin typeface="CERAPRO-MEDIUM"/>
                <a:ea typeface="Calibri"/>
                <a:cs typeface="Calibri"/>
              </a:rPr>
              <a:t>5-10x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/>
              <a:ea typeface="Calibri"/>
              <a:cs typeface="Calibri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053279" y="3864810"/>
            <a:ext cx="3370625" cy="77322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ROI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658368" y="7048195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7B86B8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transformation - not theoretical AI.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56DA596-FB55-33C4-5313-5A0DEDC777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sp>
        <p:nvSpPr>
          <p:cNvPr id="10" name="Text 9">
            <a:extLst>
              <a:ext uri="{FF2B5EF4-FFF2-40B4-BE49-F238E27FC236}">
                <a16:creationId xmlns:a16="http://schemas.microsoft.com/office/drawing/2014/main" id="{705C8C04-CA90-E10E-6318-5EA5BB61FC86}"/>
              </a:ext>
            </a:extLst>
          </p:cNvPr>
          <p:cNvSpPr/>
          <p:nvPr/>
        </p:nvSpPr>
        <p:spPr>
          <a:xfrm>
            <a:off x="2940315" y="5636871"/>
            <a:ext cx="6431319" cy="665773"/>
          </a:xfrm>
          <a:prstGeom prst="roundRect">
            <a:avLst/>
          </a:prstGeom>
          <a:solidFill>
            <a:schemeClr val="bg2">
              <a:alpha val="27000"/>
            </a:schemeClr>
          </a:solidFill>
          <a:ln>
            <a:solidFill>
              <a:schemeClr val="accent3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Better experience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tech_futuristic_abstract_digital_landscape_batch_4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2646C6-FE43-572F-A250-1E1605BC921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417900"/>
            <a:ext cx="6217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Why those outcomes are real</a:t>
            </a:r>
            <a:endParaRPr kumimoji="0" lang="en-US" sz="33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58368" y="962260"/>
            <a:ext cx="81198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Prevention becomes possible when the platform sees everything.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886968" y="1787652"/>
            <a:ext cx="4251960" cy="365760"/>
          </a:xfrm>
          <a:prstGeom prst="roundRect">
            <a:avLst/>
          </a:prstGeom>
          <a:solidFill>
            <a:srgbClr val="111743">
              <a:alpha val="96000"/>
            </a:srgbClr>
          </a:solidFill>
          <a:ln w="11430">
            <a:solidFill>
              <a:srgbClr val="9CF8FF">
                <a:alpha val="65000"/>
              </a:srgbClr>
            </a:solidFill>
          </a:ln>
        </p:spPr>
        <p:txBody>
          <a:bodyPr wrap="square" lIns="182880" tIns="1016" rIns="1016" bIns="1016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9CF8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DATA LAYER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069848" y="2217420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Unified signals from the MSP business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86968" y="2598744"/>
            <a:ext cx="4251960" cy="365760"/>
          </a:xfrm>
          <a:prstGeom prst="roundRect">
            <a:avLst/>
          </a:prstGeom>
          <a:solidFill>
            <a:srgbClr val="111743">
              <a:alpha val="96000"/>
            </a:srgbClr>
          </a:solidFill>
          <a:ln w="11430">
            <a:solidFill>
              <a:srgbClr val="C7FF3A">
                <a:alpha val="65000"/>
              </a:srgbClr>
            </a:solidFill>
          </a:ln>
        </p:spPr>
        <p:txBody>
          <a:bodyPr wrap="square" lIns="182880" tIns="1016" rIns="1016" bIns="1016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AUTOMATION LAYER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069848" y="3028512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Standardized actions at machine speed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886968" y="3369564"/>
            <a:ext cx="4251960" cy="365760"/>
          </a:xfrm>
          <a:prstGeom prst="roundRect">
            <a:avLst/>
          </a:prstGeom>
          <a:solidFill>
            <a:srgbClr val="111743">
              <a:alpha val="96000"/>
            </a:srgbClr>
          </a:solidFill>
          <a:ln w="11430">
            <a:solidFill>
              <a:srgbClr val="B688ED">
                <a:alpha val="65000"/>
              </a:srgbClr>
            </a:solidFill>
          </a:ln>
        </p:spPr>
        <p:txBody>
          <a:bodyPr wrap="square" lIns="182880" tIns="1016" rIns="1016" bIns="1016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688ED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AI LAYER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1069848" y="3799332"/>
            <a:ext cx="51846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Reasoning, pattern recognition, decision support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886968" y="4189800"/>
            <a:ext cx="4251960" cy="365760"/>
          </a:xfrm>
          <a:prstGeom prst="roundRect">
            <a:avLst/>
          </a:prstGeom>
          <a:solidFill>
            <a:srgbClr val="111743">
              <a:alpha val="96000"/>
            </a:srgbClr>
          </a:solidFill>
          <a:ln w="11430">
            <a:solidFill>
              <a:srgbClr val="00BFCE">
                <a:alpha val="65000"/>
              </a:srgbClr>
            </a:solidFill>
          </a:ln>
        </p:spPr>
        <p:txBody>
          <a:bodyPr wrap="square" lIns="182880" tIns="1016" rIns="1016" bIns="1016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BFCE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ORCHESTRATION LAYER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1069848" y="4619568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Workflows coordinated across tools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886968" y="5045056"/>
            <a:ext cx="4251960" cy="365760"/>
          </a:xfrm>
          <a:prstGeom prst="roundRect">
            <a:avLst/>
          </a:prstGeom>
          <a:solidFill>
            <a:srgbClr val="111743">
              <a:alpha val="96000"/>
            </a:srgbClr>
          </a:solidFill>
          <a:ln w="11430">
            <a:solidFill>
              <a:srgbClr val="C7FF3A">
                <a:alpha val="65000"/>
              </a:srgbClr>
            </a:solidFill>
          </a:ln>
        </p:spPr>
        <p:txBody>
          <a:bodyPr wrap="square" lIns="182880" tIns="1016" rIns="1016" bIns="1016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AUTONOMOUS OUTCOMES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1069848" y="5438248"/>
            <a:ext cx="4544568" cy="46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Self-healing, optimizing, preventive operations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58368" y="6007608"/>
            <a:ext cx="940003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Unified data. Unified workflows. Unified automation. Unified intelligence.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F5890B8-4371-424D-167C-EE72E972E5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high_tech_abstract_sci_fi_digit_batch_3.png"/>
          <p:cNvPicPr>
            <a:picLocks noChangeAspect="1"/>
          </p:cNvPicPr>
          <p:nvPr/>
        </p:nvPicPr>
        <p:blipFill>
          <a:blip r:embed="rId4">
            <a:alphaModFix amt="85000"/>
          </a:blip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B9692C5-14E0-7B1F-7EC6-74CB1BDD295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5000"/>
          </a:blip>
          <a:stretch>
            <a:fillRect/>
          </a:stretch>
        </p:blipFill>
        <p:spPr>
          <a:xfrm>
            <a:off x="0" y="-14488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987552"/>
            <a:ext cx="4754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ConnectWise Platform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58368" y="1618488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The Operating System</a:t>
            </a:r>
            <a:endParaRPr kumimoji="0" lang="en-US" sz="32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for Predictive IT</a:t>
            </a:r>
            <a:endParaRPr kumimoji="0" lang="en-US" sz="32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58367" y="3127248"/>
            <a:ext cx="5513527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Connect data, workflows, automation, AI, and operations into one intelligent system.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7315200" y="1115568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9CF8FF">
                <a:alpha val="66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Unified data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144000" y="1554480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C7FF3A">
                <a:alpha val="66000"/>
              </a:srgbClr>
            </a:solidFill>
          </a:ln>
        </p:spPr>
        <p:txBody>
          <a:bodyPr wrap="square" lIns="1016" tIns="1016" rIns="1016" bIns="1016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Workflow orchestration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0113396" y="2761488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B688ED">
                <a:alpha val="66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Smart automation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9235440" y="4023360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C7FF3A">
                <a:alpha val="66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Calibri" pitchFamily="34" charset="-122"/>
                <a:cs typeface="Calibri" pitchFamily="34" charset="-120"/>
              </a:rPr>
              <a:t>AI agents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818223" y="4078228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9CF8FF">
                <a:alpha val="66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>
              <a:defRPr/>
            </a:pPr>
            <a:r>
              <a:rPr lang="en-US" sz="1600">
                <a:solidFill>
                  <a:srgbClr val="FFFFFF"/>
                </a:solidFill>
                <a:latin typeface="CERAPRO-LIGHT" pitchFamily="2" charset="0"/>
                <a:ea typeface="Calibri"/>
                <a:cs typeface="Calibri"/>
              </a:rPr>
              <a:t>Security Controls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075881" y="2596898"/>
            <a:ext cx="1508760" cy="713232"/>
          </a:xfrm>
          <a:prstGeom prst="roundRect">
            <a:avLst/>
          </a:prstGeom>
          <a:solidFill>
            <a:srgbClr val="111743">
              <a:alpha val="95000"/>
            </a:srgbClr>
          </a:solidFill>
          <a:ln w="8890">
            <a:solidFill>
              <a:srgbClr val="B688ED">
                <a:alpha val="66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algn="ctr">
              <a:defRPr/>
            </a:pPr>
            <a:r>
              <a:rPr lang="en-US" sz="1600">
                <a:solidFill>
                  <a:srgbClr val="FFFFFF"/>
                </a:solidFill>
                <a:latin typeface="CERAPRO-LIGHT" pitchFamily="2" charset="0"/>
                <a:ea typeface="Calibri"/>
                <a:cs typeface="Calibri"/>
              </a:rPr>
              <a:t>Unified Ticketing</a:t>
            </a:r>
            <a:endParaRPr kumimoji="0" lang="en-US" sz="160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392019" y="5276088"/>
            <a:ext cx="6667149" cy="475488"/>
          </a:xfrm>
          <a:prstGeom prst="roundRect">
            <a:avLst/>
          </a:prstGeom>
          <a:solidFill>
            <a:srgbClr val="29389A"/>
          </a:solidFill>
          <a:ln w="8890">
            <a:solidFill>
              <a:srgbClr val="9CF8FF">
                <a:alpha val="52000"/>
              </a:srgb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One platform. One intelligence layer. One operational model.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439B722-7F79-456B-6986-AA3170C687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BC63CF-985D-66F7-56ED-7EDB73617E02}"/>
              </a:ext>
            </a:extLst>
          </p:cNvPr>
          <p:cNvSpPr/>
          <p:nvPr/>
        </p:nvSpPr>
        <p:spPr>
          <a:xfrm>
            <a:off x="6784848" y="0"/>
            <a:ext cx="5407152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0" descr="/mnt/data/a_wide_futuristic_sci_fi_digital_landscape_scene_batch_5.png" hidden="1"/>
          <p:cNvPicPr>
            <a:picLocks noChangeAspect="1"/>
          </p:cNvPicPr>
          <p:nvPr/>
        </p:nvPicPr>
        <p:blipFill>
          <a:blip r:embed="rId4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877824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Platform impact by 2028–2030</a:t>
            </a:r>
            <a:endParaRPr kumimoji="0" lang="en-US" sz="3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658368" y="1591056"/>
            <a:ext cx="6126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 new operating model for managed services.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8" name="Text 4"/>
          <p:cNvSpPr/>
          <p:nvPr/>
        </p:nvSpPr>
        <p:spPr>
          <a:xfrm>
            <a:off x="658368" y="2561327"/>
            <a:ext cx="2651760" cy="829544"/>
          </a:xfrm>
          <a:prstGeom prst="roundRect">
            <a:avLst/>
          </a:prstGeom>
          <a:solidFill>
            <a:schemeClr val="bg1">
              <a:alpha val="60080"/>
            </a:schemeClr>
          </a:solidFill>
          <a:ln w="13970">
            <a:solidFill>
              <a:srgbClr val="C7FF3A">
                <a:alpha val="70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85+%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9" name="Text 5"/>
          <p:cNvSpPr/>
          <p:nvPr/>
        </p:nvSpPr>
        <p:spPr>
          <a:xfrm>
            <a:off x="768096" y="3511937"/>
            <a:ext cx="2432304" cy="3703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issues auto-resolved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621024" y="2561327"/>
            <a:ext cx="2651760" cy="829544"/>
          </a:xfrm>
          <a:prstGeom prst="roundRect">
            <a:avLst/>
          </a:prstGeom>
          <a:solidFill>
            <a:schemeClr val="bg1">
              <a:alpha val="60080"/>
            </a:schemeClr>
          </a:solidFill>
          <a:ln w="13970">
            <a:solidFill>
              <a:srgbClr val="9CF8FF">
                <a:alpha val="70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1" i="0" u="none" strike="noStrike" kern="1200" cap="none" spc="0" normalizeH="0" baseline="0" noProof="0" dirty="0">
                <a:ln>
                  <a:noFill/>
                </a:ln>
                <a:solidFill>
                  <a:srgbClr val="9CF8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99.99+%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730752" y="3511937"/>
            <a:ext cx="2432304" cy="3703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uptime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2101646" y="4321821"/>
            <a:ext cx="2615184" cy="829544"/>
          </a:xfrm>
          <a:prstGeom prst="roundRect">
            <a:avLst/>
          </a:prstGeom>
          <a:solidFill>
            <a:schemeClr val="bg1">
              <a:alpha val="60080"/>
            </a:schemeClr>
          </a:solidFill>
          <a:ln w="13970">
            <a:solidFill>
              <a:schemeClr val="accent6">
                <a:alpha val="70000"/>
              </a:scheme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60+%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2229662" y="5380238"/>
            <a:ext cx="2395728" cy="3703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technician productivity increase</a:t>
            </a:r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7223760" y="2296659"/>
            <a:ext cx="5687568" cy="1686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Higher margins.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Lower operational burden.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Better customer outcomes.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7238480" y="4081019"/>
            <a:ext cx="3365579" cy="141123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MSP becomes indispensable.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509C9C7-4E9D-0168-E109-66ADD1D80F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8067EB0-6C71-C89C-4BCA-533A95484B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9755524">
            <a:off x="4012373" y="3478182"/>
            <a:ext cx="10086106" cy="1933518"/>
          </a:xfrm>
          <a:prstGeom prst="rect">
            <a:avLst/>
          </a:prstGeom>
        </p:spPr>
      </p:pic>
      <p:pic>
        <p:nvPicPr>
          <p:cNvPr id="2" name="Image 0" descr="/mnt/data/a_wide_cinematic_high_tech_abstract_sci_fi_digit_batch_3.png" hidden="1"/>
          <p:cNvPicPr>
            <a:picLocks noChangeAspect="1"/>
          </p:cNvPicPr>
          <p:nvPr/>
        </p:nvPicPr>
        <p:blipFill>
          <a:blip r:embed="rId5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D168A8B1-2B11-FA9F-E52E-5079C2E55B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sp>
        <p:nvSpPr>
          <p:cNvPr id="5" name="Text 4">
            <a:extLst>
              <a:ext uri="{FF2B5EF4-FFF2-40B4-BE49-F238E27FC236}">
                <a16:creationId xmlns:a16="http://schemas.microsoft.com/office/drawing/2014/main" id="{686E9797-A56C-C858-E2B9-8CCD22B829AC}"/>
              </a:ext>
            </a:extLst>
          </p:cNvPr>
          <p:cNvSpPr/>
          <p:nvPr/>
        </p:nvSpPr>
        <p:spPr>
          <a:xfrm>
            <a:off x="937455" y="3025838"/>
            <a:ext cx="4778298" cy="98130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future of MSPs isn’t built on reacting faster.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8E2E6A26-914D-BD45-D287-2F3CB11B3127}"/>
              </a:ext>
            </a:extLst>
          </p:cNvPr>
          <p:cNvSpPr/>
          <p:nvPr/>
        </p:nvSpPr>
        <p:spPr>
          <a:xfrm>
            <a:off x="702536" y="4311099"/>
            <a:ext cx="5248137" cy="1534345"/>
          </a:xfrm>
          <a:prstGeom prst="roundRect">
            <a:avLst>
              <a:gd name="adj" fmla="val 9399"/>
            </a:avLst>
          </a:prstGeom>
          <a:solidFill>
            <a:srgbClr val="111743">
              <a:alpha val="96000"/>
            </a:srgbClr>
          </a:solidFill>
          <a:ln w="11430">
            <a:solidFill>
              <a:srgbClr val="9CF8FF">
                <a:alpha val="65000"/>
              </a:srgbClr>
            </a:solidFill>
          </a:ln>
        </p:spPr>
        <p:txBody>
          <a:bodyPr wrap="square" lIns="365760" tIns="1016" rIns="365760" bIns="1016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9CF8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From Reactive IT</a:t>
            </a:r>
            <a:endParaRPr kumimoji="0" lang="en-US" sz="4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7" name="Text 6">
            <a:extLst>
              <a:ext uri="{FF2B5EF4-FFF2-40B4-BE49-F238E27FC236}">
                <a16:creationId xmlns:a16="http://schemas.microsoft.com/office/drawing/2014/main" id="{416B3A51-1CBF-DBBB-A449-B5AF8A42F119}"/>
              </a:ext>
            </a:extLst>
          </p:cNvPr>
          <p:cNvSpPr/>
          <p:nvPr/>
        </p:nvSpPr>
        <p:spPr>
          <a:xfrm>
            <a:off x="6881806" y="1948693"/>
            <a:ext cx="4138246" cy="1534345"/>
          </a:xfrm>
          <a:prstGeom prst="roundRect">
            <a:avLst>
              <a:gd name="adj" fmla="val 6492"/>
            </a:avLst>
          </a:prstGeom>
          <a:solidFill>
            <a:srgbClr val="111743">
              <a:alpha val="96000"/>
            </a:srgbClr>
          </a:solidFill>
          <a:ln w="11430">
            <a:solidFill>
              <a:srgbClr val="C7FF3A">
                <a:alpha val="65000"/>
              </a:srgbClr>
            </a:solidFill>
          </a:ln>
          <a:effectLst>
            <a:glow rad="279790">
              <a:schemeClr val="accent3">
                <a:satMod val="175000"/>
                <a:alpha val="54797"/>
              </a:schemeClr>
            </a:glow>
          </a:effectLst>
        </p:spPr>
        <p:txBody>
          <a:bodyPr wrap="square" lIns="365760" tIns="1016" rIns="365760" bIns="1016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Predictive IT</a:t>
            </a:r>
            <a:endParaRPr kumimoji="0" lang="en-US" sz="4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23AECE-359C-FFF8-7D14-F67D4E2AF506}"/>
              </a:ext>
            </a:extLst>
          </p:cNvPr>
          <p:cNvSpPr txBox="1"/>
          <p:nvPr/>
        </p:nvSpPr>
        <p:spPr>
          <a:xfrm>
            <a:off x="6909582" y="545871"/>
            <a:ext cx="4510668" cy="84327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It’s built on eliminating the need to react at all.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cxnSp>
        <p:nvCxnSpPr>
          <p:cNvPr id="13" name="Elbow Connector 12">
            <a:extLst>
              <a:ext uri="{FF2B5EF4-FFF2-40B4-BE49-F238E27FC236}">
                <a16:creationId xmlns:a16="http://schemas.microsoft.com/office/drawing/2014/main" id="{0A4C7F01-51D1-05C8-2CE8-B997988B5C69}"/>
              </a:ext>
            </a:extLst>
          </p:cNvPr>
          <p:cNvCxnSpPr>
            <a:cxnSpLocks/>
          </p:cNvCxnSpPr>
          <p:nvPr/>
        </p:nvCxnSpPr>
        <p:spPr>
          <a:xfrm flipV="1">
            <a:off x="6174377" y="3889552"/>
            <a:ext cx="2776552" cy="1188720"/>
          </a:xfrm>
          <a:prstGeom prst="bentConnector3">
            <a:avLst>
              <a:gd name="adj1" fmla="val 100184"/>
            </a:avLst>
          </a:prstGeom>
          <a:ln w="82550" cap="rnd">
            <a:gradFill>
              <a:gsLst>
                <a:gs pos="83000">
                  <a:schemeClr val="accent4"/>
                </a:gs>
                <a:gs pos="89000">
                  <a:schemeClr val="accent3"/>
                </a:gs>
              </a:gsLst>
              <a:lin ang="0" scaled="0"/>
            </a:gradFill>
            <a:prstDash val="sysDash"/>
            <a:round/>
            <a:tailEnd type="triangle"/>
          </a:ln>
          <a:effectLst>
            <a:glow rad="6667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futuristic_sci_fi_digital_landscape_scene_batch_5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D8BE7A-63BF-1B58-74B8-1B0B81E7B59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3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833537-9FAD-1DD6-0657-6BBD37222BC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3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05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889760" y="2108883"/>
            <a:ext cx="841248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ONE PLATFORM.</a:t>
            </a:r>
            <a:endParaRPr kumimoji="0" lang="en-US" sz="4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INTELLIGENT ACTION.</a:t>
            </a:r>
            <a:endParaRPr kumimoji="0" lang="en-US" sz="4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REAL RESULTS.</a:t>
            </a:r>
            <a:endParaRPr kumimoji="0" lang="en-US" sz="4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2575560" y="4090318"/>
            <a:ext cx="70408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ACAD2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future of MSPs is yours to build.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ACAD2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7" name="Text 3"/>
          <p:cNvSpPr/>
          <p:nvPr/>
        </p:nvSpPr>
        <p:spPr>
          <a:xfrm>
            <a:off x="2031219" y="5082374"/>
            <a:ext cx="8271022" cy="713231"/>
          </a:xfrm>
          <a:prstGeom prst="roundRect">
            <a:avLst/>
          </a:prstGeom>
          <a:solidFill>
            <a:schemeClr val="accent4">
              <a:alpha val="26595"/>
            </a:schemeClr>
          </a:solidFill>
          <a:ln w="8890">
            <a:solidFill>
              <a:schemeClr val="accent4">
                <a:alpha val="58000"/>
              </a:schemeClr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platform powering that future is ConnectWise.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10" name="Image 1">
            <a:extLst>
              <a:ext uri="{FF2B5EF4-FFF2-40B4-BE49-F238E27FC236}">
                <a16:creationId xmlns:a16="http://schemas.microsoft.com/office/drawing/2014/main" id="{E0AF6C27-6E29-1671-02E0-9818D823D4A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042197" y="166182"/>
            <a:ext cx="4107606" cy="20413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880C3A-256A-59FF-CCCB-CE31194EEAE0}"/>
              </a:ext>
            </a:extLst>
          </p:cNvPr>
          <p:cNvSpPr txBox="1"/>
          <p:nvPr/>
        </p:nvSpPr>
        <p:spPr>
          <a:xfrm>
            <a:off x="1406255" y="6267599"/>
            <a:ext cx="9379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ERAPRO-MEDIUM" pitchFamily="2" charset="0"/>
              </a:rPr>
              <a:t>See our 5-Phase Journey to Predictive Intelligence at </a:t>
            </a:r>
            <a:r>
              <a:rPr lang="en-US" b="1" dirty="0" err="1">
                <a:solidFill>
                  <a:schemeClr val="bg1"/>
                </a:solidFill>
                <a:latin typeface="CERAPRO-MEDIUM" pitchFamily="2" charset="0"/>
              </a:rPr>
              <a:t>connectwise.com</a:t>
            </a:r>
            <a:r>
              <a:rPr lang="en-US" b="1" dirty="0">
                <a:solidFill>
                  <a:schemeClr val="bg1"/>
                </a:solidFill>
                <a:latin typeface="CERAPRO-MEDIUM" pitchFamily="2" charset="0"/>
              </a:rPr>
              <a:t>/predictive-IT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cyber_tech_control_room_scene_r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ACD9EF-6574-67B1-6A68-6398E2FB4BD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484632"/>
            <a:ext cx="57150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current MSP reality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658368" y="1197864"/>
            <a:ext cx="6163056" cy="10332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More endpoints. More threats. More complexity. Faster customer expectations.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8" name="Shape 4"/>
          <p:cNvSpPr/>
          <p:nvPr/>
        </p:nvSpPr>
        <p:spPr>
          <a:xfrm>
            <a:off x="493073" y="2216064"/>
            <a:ext cx="5074920" cy="4016644"/>
          </a:xfrm>
          <a:prstGeom prst="roundRect">
            <a:avLst>
              <a:gd name="adj" fmla="val 7234"/>
            </a:avLst>
          </a:prstGeom>
          <a:solidFill>
            <a:srgbClr val="070B20">
              <a:alpha val="93000"/>
            </a:srgbClr>
          </a:solidFill>
          <a:ln w="10160">
            <a:solidFill>
              <a:srgbClr val="9CF8FF">
                <a:alpha val="16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858833" y="2688336"/>
            <a:ext cx="4343400" cy="548640"/>
          </a:xfrm>
          <a:prstGeom prst="roundRect">
            <a:avLst/>
          </a:prstGeom>
          <a:solidFill>
            <a:srgbClr val="111743">
              <a:alpha val="97000"/>
            </a:srgbClr>
          </a:solidFill>
          <a:ln w="10160">
            <a:solidFill>
              <a:srgbClr val="FF4A6A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Technician burnout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858833" y="3451860"/>
            <a:ext cx="4343400" cy="548640"/>
          </a:xfrm>
          <a:prstGeom prst="roundRect">
            <a:avLst/>
          </a:prstGeom>
          <a:solidFill>
            <a:srgbClr val="111743">
              <a:alpha val="97000"/>
            </a:srgbClr>
          </a:solidFill>
          <a:ln w="10160">
            <a:solidFill>
              <a:srgbClr val="C7FF3A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Margin pressure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858833" y="4215384"/>
            <a:ext cx="4343400" cy="548640"/>
          </a:xfrm>
          <a:prstGeom prst="roundRect">
            <a:avLst/>
          </a:prstGeom>
          <a:solidFill>
            <a:srgbClr val="111743">
              <a:alpha val="97000"/>
            </a:srgb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Tool fragmentation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858833" y="4978908"/>
            <a:ext cx="4343400" cy="548640"/>
          </a:xfrm>
          <a:prstGeom prst="roundRect">
            <a:avLst/>
          </a:prstGeom>
          <a:solidFill>
            <a:srgbClr val="111743">
              <a:alpha val="97000"/>
            </a:srgbClr>
          </a:solidFill>
          <a:ln w="10160">
            <a:solidFill>
              <a:srgbClr val="B688ED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Increasing cyber complexity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58833" y="5797296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old operating model is breaking.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70802D2-EC2E-C528-D53B-848064D530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body" sz="quarter" idx="13"/>
          </p:nvPr>
        </p:nvSpPr>
        <p:spPr>
          <a:xfrm>
            <a:off x="463207" y="1007582"/>
            <a:ext cx="10302799" cy="397941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Clr>
                <a:schemeClr val="dk1"/>
              </a:buClr>
              <a:buSzPts val="1100"/>
              <a:buNone/>
            </a:pPr>
            <a:r>
              <a:rPr lang="en">
                <a:latin typeface="CERAPRO-LIGHT"/>
                <a:cs typeface="Calibri"/>
              </a:rPr>
              <a:t>MSPs are living, breathing entities, messy data everywhere and “rules” that aren’t documented</a:t>
            </a:r>
            <a:endParaRPr lang="en-US">
              <a:latin typeface="CERAPRO-LIGHT"/>
              <a:cs typeface="Calibri"/>
            </a:endParaRP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">
                <a:latin typeface="CERAPRO-LIGHT" pitchFamily="2" charset="0"/>
              </a:rPr>
              <a:t>If-else statements collapse in production</a:t>
            </a:r>
            <a:endParaRPr lang="en-US">
              <a:latin typeface="CERAPRO-LIGHT" pitchFamily="2" charset="0"/>
            </a:endParaRP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">
                <a:latin typeface="CERAPRO-LIGHT"/>
                <a:cs typeface="Calibri"/>
              </a:rPr>
              <a:t>Building and maintaining “workflows” does not deliver the ROI and vision you have for your business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">
                <a:latin typeface="CERAPRO-LIGHT"/>
                <a:cs typeface="Calibri"/>
              </a:rPr>
              <a:t>When workflows get “stuck” they break. When AI agents get “stuck” they are smart enough to learn, </a:t>
            </a:r>
            <a:r>
              <a:rPr lang="en-US">
                <a:latin typeface="CERAPRO-LIGHT"/>
                <a:cs typeface="Calibri"/>
              </a:rPr>
              <a:t>adapt,</a:t>
            </a:r>
            <a:r>
              <a:rPr lang="en">
                <a:latin typeface="CERAPRO-LIGHT"/>
                <a:cs typeface="Calibri"/>
              </a:rPr>
              <a:t> and ask for help</a:t>
            </a:r>
            <a:endParaRPr lang="en-US" sz="2800">
              <a:latin typeface="CERAPRO-LIGHT" pitchFamily="2" charset="0"/>
            </a:endParaRPr>
          </a:p>
        </p:txBody>
      </p:sp>
      <p:sp>
        <p:nvSpPr>
          <p:cNvPr id="2" name="Google Shape;65;p15">
            <a:extLst>
              <a:ext uri="{FF2B5EF4-FFF2-40B4-BE49-F238E27FC236}">
                <a16:creationId xmlns:a16="http://schemas.microsoft.com/office/drawing/2014/main" id="{3DE6929B-19DB-0AD0-00E0-86310660064C}"/>
              </a:ext>
            </a:extLst>
          </p:cNvPr>
          <p:cNvSpPr txBox="1">
            <a:spLocks/>
          </p:cNvSpPr>
          <p:nvPr/>
        </p:nvSpPr>
        <p:spPr>
          <a:xfrm>
            <a:off x="390859" y="-143859"/>
            <a:ext cx="11739467" cy="13891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47826"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+mj-ea"/>
                <a:cs typeface="Calibri" panose="020F0502020204030204" pitchFamily="34" charset="0"/>
              </a:rPr>
              <a:t>Why traditional automation isn’t enough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F7C6702-C458-FE1D-C431-BDE4B4B49B36}"/>
              </a:ext>
            </a:extLst>
          </p:cNvPr>
          <p:cNvGrpSpPr/>
          <p:nvPr/>
        </p:nvGrpSpPr>
        <p:grpSpPr>
          <a:xfrm>
            <a:off x="226267" y="5601134"/>
            <a:ext cx="11739467" cy="736880"/>
            <a:chOff x="169700" y="4021233"/>
            <a:chExt cx="8804600" cy="5526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6A762B-349C-33EF-0076-3242BBC798A2}"/>
                </a:ext>
              </a:extLst>
            </p:cNvPr>
            <p:cNvSpPr txBox="1"/>
            <p:nvPr/>
          </p:nvSpPr>
          <p:spPr>
            <a:xfrm>
              <a:off x="169700" y="4107900"/>
              <a:ext cx="8804600" cy="37707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1219170">
                <a:spcBef>
                  <a:spcPts val="1600"/>
                </a:spcBef>
                <a:buClr>
                  <a:srgbClr val="000000"/>
                </a:buClr>
                <a:buSzPts val="1100"/>
                <a:defRPr/>
              </a:pPr>
              <a:r>
                <a:rPr kumimoji="0" lang="en-US" sz="2650" b="1" i="0" u="none" strike="noStrike" kern="120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Cera Pro"/>
                </a:rPr>
                <a:t>Knowledge + </a:t>
              </a:r>
              <a:r>
                <a:rPr lang="en-US" sz="2650" b="1">
                  <a:solidFill>
                    <a:schemeClr val="accent3"/>
                  </a:solidFill>
                  <a:latin typeface="Cera Pro"/>
                </a:rPr>
                <a:t>Reasoning </a:t>
              </a:r>
              <a:r>
                <a:rPr kumimoji="0" lang="en-US" sz="2650" b="1" i="0" u="none" strike="noStrike" kern="120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Cera Pro"/>
                </a:rPr>
                <a:t>= true autonomy based on learning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BBB176A-EB68-FA77-A7D9-10E3BF7B140C}"/>
                </a:ext>
              </a:extLst>
            </p:cNvPr>
            <p:cNvSpPr/>
            <p:nvPr/>
          </p:nvSpPr>
          <p:spPr>
            <a:xfrm>
              <a:off x="708451" y="4021233"/>
              <a:ext cx="7727099" cy="552660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era Pro" panose="00000400000000000000" pitchFamily="2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120D6787-6AFE-BBB1-55ED-DF0EEFB86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>
            <a:extLst>
              <a:ext uri="{FF2B5EF4-FFF2-40B4-BE49-F238E27FC236}">
                <a16:creationId xmlns:a16="http://schemas.microsoft.com/office/drawing/2014/main" id="{9871B37F-CC52-A274-4A70-8CA220583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4476" y="-28407"/>
            <a:ext cx="11223048" cy="1191029"/>
          </a:xfrm>
          <a:prstGeom prst="rect">
            <a:avLst/>
          </a:prstGeom>
        </p:spPr>
        <p:txBody>
          <a:bodyPr spcFirstLastPara="1" vert="horz" wrap="none" lIns="91440" tIns="91440" rIns="91440" bIns="91440" rtlCol="0" anchor="t" anchorCtr="0">
            <a:noAutofit/>
          </a:bodyPr>
          <a:lstStyle/>
          <a:p>
            <a:pPr>
              <a:lnSpc>
                <a:spcPct val="114999"/>
              </a:lnSpc>
              <a:spcBef>
                <a:spcPts val="3200"/>
              </a:spcBef>
            </a:pPr>
            <a:r>
              <a:rPr lang="en-US" sz="4270" b="1">
                <a:latin typeface="CERAPRO-MEDIUM"/>
                <a:cs typeface="Calibri"/>
              </a:rPr>
              <a:t>From system of record to </a:t>
            </a:r>
            <a:r>
              <a:rPr lang="en-US" sz="4270" b="1">
                <a:solidFill>
                  <a:schemeClr val="accent3"/>
                </a:solidFill>
                <a:latin typeface="CERAPRO-MEDIUM"/>
                <a:cs typeface="Calibri"/>
              </a:rPr>
              <a:t>system of action</a:t>
            </a:r>
            <a:endParaRPr lang="en-US" sz="4270">
              <a:solidFill>
                <a:schemeClr val="accent3"/>
              </a:solidFill>
            </a:endParaRPr>
          </a:p>
        </p:txBody>
      </p:sp>
      <p:sp>
        <p:nvSpPr>
          <p:cNvPr id="66" name="Google Shape;66;p15">
            <a:extLst>
              <a:ext uri="{FF2B5EF4-FFF2-40B4-BE49-F238E27FC236}">
                <a16:creationId xmlns:a16="http://schemas.microsoft.com/office/drawing/2014/main" id="{9B06F90D-D99D-CF50-8F57-8B7E300D60EB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487213" y="883721"/>
            <a:ext cx="10841641" cy="1191029"/>
          </a:xfrm>
          <a:prstGeom prst="rect">
            <a:avLst/>
          </a:prstGeom>
        </p:spPr>
        <p:txBody>
          <a:bodyPr spcFirstLastPara="1" vert="horz" wrap="square" lIns="91440" tIns="91440" rIns="91440" bIns="91440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3200"/>
              </a:spcBef>
              <a:buClr>
                <a:schemeClr val="dk1"/>
              </a:buClr>
              <a:buSzPts val="1100"/>
              <a:buNone/>
            </a:pPr>
            <a:r>
              <a:rPr lang="en" sz="3200">
                <a:latin typeface="CERAPRO-LIGHT"/>
                <a:cs typeface="Calibri"/>
              </a:rPr>
              <a:t>Your PSA, RMM, SOC, and NOC tools should:</a:t>
            </a:r>
            <a:endParaRPr lang="en" sz="3200">
              <a:latin typeface="CERAPRO-LIGHT" pitchFamily="2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9ABD2A2-A01D-58FC-4FBB-85DA0FADF982}"/>
              </a:ext>
            </a:extLst>
          </p:cNvPr>
          <p:cNvSpPr>
            <a:spLocks noChangeAspect="1"/>
          </p:cNvSpPr>
          <p:nvPr/>
        </p:nvSpPr>
        <p:spPr>
          <a:xfrm>
            <a:off x="834540" y="2205334"/>
            <a:ext cx="640080" cy="640080"/>
          </a:xfrm>
          <a:prstGeom prst="round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CERAPRO-BLACK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DB2A30-E9BF-72C9-96F0-0BCC15C0A877}"/>
              </a:ext>
            </a:extLst>
          </p:cNvPr>
          <p:cNvSpPr txBox="1"/>
          <p:nvPr/>
        </p:nvSpPr>
        <p:spPr>
          <a:xfrm>
            <a:off x="1474620" y="2263764"/>
            <a:ext cx="46217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Learn from your data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57DF2FC-3BFC-AACA-B257-5C5DB8E6A056}"/>
              </a:ext>
            </a:extLst>
          </p:cNvPr>
          <p:cNvSpPr>
            <a:spLocks noChangeAspect="1"/>
          </p:cNvSpPr>
          <p:nvPr/>
        </p:nvSpPr>
        <p:spPr>
          <a:xfrm>
            <a:off x="834540" y="3361781"/>
            <a:ext cx="640080" cy="640080"/>
          </a:xfrm>
          <a:prstGeom prst="round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CERAPRO-BLACK" pitchFamily="2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5DE047-A972-3AF3-DA6E-8D74D652D6CD}"/>
              </a:ext>
            </a:extLst>
          </p:cNvPr>
          <p:cNvSpPr txBox="1"/>
          <p:nvPr/>
        </p:nvSpPr>
        <p:spPr>
          <a:xfrm>
            <a:off x="1474620" y="3420211"/>
            <a:ext cx="53613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Think about the right path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D4EA553-FCEB-2765-F6E3-B94D0DD18BE1}"/>
              </a:ext>
            </a:extLst>
          </p:cNvPr>
          <p:cNvSpPr>
            <a:spLocks noChangeAspect="1"/>
          </p:cNvSpPr>
          <p:nvPr/>
        </p:nvSpPr>
        <p:spPr>
          <a:xfrm>
            <a:off x="834540" y="4518228"/>
            <a:ext cx="640080" cy="640080"/>
          </a:xfrm>
          <a:prstGeom prst="round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CERAPRO-BLACK" pitchFamily="2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34413-523C-9081-1D62-788F373E62B1}"/>
              </a:ext>
            </a:extLst>
          </p:cNvPr>
          <p:cNvSpPr txBox="1"/>
          <p:nvPr/>
        </p:nvSpPr>
        <p:spPr>
          <a:xfrm>
            <a:off x="1474620" y="4576658"/>
            <a:ext cx="7701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Get your approval before taking over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DE908C0-17E9-B6FC-5295-37B195C14C4E}"/>
              </a:ext>
            </a:extLst>
          </p:cNvPr>
          <p:cNvSpPr>
            <a:spLocks noChangeAspect="1"/>
          </p:cNvSpPr>
          <p:nvPr/>
        </p:nvSpPr>
        <p:spPr>
          <a:xfrm>
            <a:off x="834540" y="5674675"/>
            <a:ext cx="640080" cy="640080"/>
          </a:xfrm>
          <a:prstGeom prst="roundRect">
            <a:avLst/>
          </a:prstGeom>
          <a:solidFill>
            <a:schemeClr val="tx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CERAPRO-BLACK" pitchFamily="2" charset="0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874BDD-50CC-B9AE-9207-96F2DD4395B2}"/>
              </a:ext>
            </a:extLst>
          </p:cNvPr>
          <p:cNvSpPr txBox="1"/>
          <p:nvPr/>
        </p:nvSpPr>
        <p:spPr>
          <a:xfrm>
            <a:off x="1474620" y="5733105"/>
            <a:ext cx="7701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Act in perpetuity and self-improve</a:t>
            </a:r>
          </a:p>
        </p:txBody>
      </p:sp>
    </p:spTree>
    <p:extLst>
      <p:ext uri="{BB962C8B-B14F-4D97-AF65-F5344CB8AC3E}">
        <p14:creationId xmlns:p14="http://schemas.microsoft.com/office/powerpoint/2010/main" val="348156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>
          <a:extLst>
            <a:ext uri="{FF2B5EF4-FFF2-40B4-BE49-F238E27FC236}">
              <a16:creationId xmlns:a16="http://schemas.microsoft.com/office/drawing/2014/main" id="{BF111771-D9F3-05BD-AC4B-4FD2F4D42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7">
            <a:extLst>
              <a:ext uri="{FF2B5EF4-FFF2-40B4-BE49-F238E27FC236}">
                <a16:creationId xmlns:a16="http://schemas.microsoft.com/office/drawing/2014/main" id="{B379CD3F-1AE0-F3FE-4E9B-F137E4230D21}"/>
              </a:ext>
            </a:extLst>
          </p:cNvPr>
          <p:cNvSpPr/>
          <p:nvPr/>
        </p:nvSpPr>
        <p:spPr>
          <a:xfrm>
            <a:off x="6412523" y="4526675"/>
            <a:ext cx="4173415" cy="199688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507E40FF-CF1B-42B2-00DA-89FF400DCF60}"/>
              </a:ext>
            </a:extLst>
          </p:cNvPr>
          <p:cNvSpPr/>
          <p:nvPr/>
        </p:nvSpPr>
        <p:spPr>
          <a:xfrm>
            <a:off x="6412523" y="2838552"/>
            <a:ext cx="4173415" cy="144114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4" name="Text 7">
            <a:extLst>
              <a:ext uri="{FF2B5EF4-FFF2-40B4-BE49-F238E27FC236}">
                <a16:creationId xmlns:a16="http://schemas.microsoft.com/office/drawing/2014/main" id="{843369B2-308E-477E-F319-D2082F0C5D6B}"/>
              </a:ext>
            </a:extLst>
          </p:cNvPr>
          <p:cNvSpPr/>
          <p:nvPr/>
        </p:nvSpPr>
        <p:spPr>
          <a:xfrm>
            <a:off x="6412523" y="1203183"/>
            <a:ext cx="4173415" cy="144114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284C91E5-9743-2298-C71D-685C2074F0BE}"/>
              </a:ext>
            </a:extLst>
          </p:cNvPr>
          <p:cNvSpPr/>
          <p:nvPr/>
        </p:nvSpPr>
        <p:spPr>
          <a:xfrm>
            <a:off x="1244817" y="4526675"/>
            <a:ext cx="4173415" cy="199688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26DAA8EB-3D76-A2F3-1D79-B3F34D044A07}"/>
              </a:ext>
            </a:extLst>
          </p:cNvPr>
          <p:cNvSpPr/>
          <p:nvPr/>
        </p:nvSpPr>
        <p:spPr>
          <a:xfrm>
            <a:off x="1244817" y="2846756"/>
            <a:ext cx="4173415" cy="144114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D50C0F2-3CC8-597A-B987-4B82D64DCA96}"/>
              </a:ext>
            </a:extLst>
          </p:cNvPr>
          <p:cNvSpPr/>
          <p:nvPr/>
        </p:nvSpPr>
        <p:spPr>
          <a:xfrm>
            <a:off x="1244817" y="1211387"/>
            <a:ext cx="4173415" cy="1441147"/>
          </a:xfrm>
          <a:prstGeom prst="roundRect">
            <a:avLst>
              <a:gd name="adj" fmla="val 8385"/>
            </a:avLst>
          </a:prstGeom>
          <a:solidFill>
            <a:schemeClr val="tx1">
              <a:alpha val="54039"/>
            </a:schemeClr>
          </a:solidFill>
          <a:ln w="10160">
            <a:solidFill>
              <a:srgbClr val="9CF8FF">
                <a:alpha val="60000"/>
              </a:srgbClr>
            </a:solidFill>
          </a:ln>
        </p:spPr>
        <p:txBody>
          <a:bodyPr wrap="square" lIns="182880" tIns="1524" rIns="1524" bIns="1524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</a:endParaRPr>
          </a:p>
        </p:txBody>
      </p:sp>
      <p:sp>
        <p:nvSpPr>
          <p:cNvPr id="2" name="Google Shape;65;p15">
            <a:extLst>
              <a:ext uri="{FF2B5EF4-FFF2-40B4-BE49-F238E27FC236}">
                <a16:creationId xmlns:a16="http://schemas.microsoft.com/office/drawing/2014/main" id="{CA440258-BF70-891F-14B2-31EF3434D02F}"/>
              </a:ext>
            </a:extLst>
          </p:cNvPr>
          <p:cNvSpPr txBox="1">
            <a:spLocks/>
          </p:cNvSpPr>
          <p:nvPr/>
        </p:nvSpPr>
        <p:spPr>
          <a:xfrm>
            <a:off x="435916" y="-274651"/>
            <a:ext cx="11739467" cy="96186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47826"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ERAPRO-MEDIUM" pitchFamily="2" charset="0"/>
                <a:ea typeface="+mj-ea"/>
                <a:cs typeface="Calibri" panose="020F0502020204030204" pitchFamily="34" charset="0"/>
              </a:rPr>
              <a:t>Here is what we are seeing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B03D6A-A0B4-0D8E-3F99-8AC39899A321}"/>
              </a:ext>
            </a:extLst>
          </p:cNvPr>
          <p:cNvSpPr txBox="1"/>
          <p:nvPr/>
        </p:nvSpPr>
        <p:spPr>
          <a:xfrm>
            <a:off x="1431568" y="1392394"/>
            <a:ext cx="353110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Roles evolving </a:t>
            </a:r>
          </a:p>
          <a:p>
            <a:pPr marL="169329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Triage and dispatch? </a:t>
            </a:r>
            <a:b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 pitchFamily="2" charset="0"/>
                <a:ea typeface="+mn-ea"/>
                <a:cs typeface="+mn-cs"/>
              </a:rPr>
              <a:t>Already extinct.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E21414-E208-8A73-4A59-0C0F1611D3A2}"/>
              </a:ext>
            </a:extLst>
          </p:cNvPr>
          <p:cNvSpPr txBox="1"/>
          <p:nvPr/>
        </p:nvSpPr>
        <p:spPr>
          <a:xfrm>
            <a:off x="6412524" y="1392394"/>
            <a:ext cx="4534659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Headcount shifts up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ra Pro" panose="00000400000000000000" pitchFamily="2" charset="0"/>
              <a:ea typeface="+mn-ea"/>
              <a:cs typeface="+mn-cs"/>
            </a:endParaRPr>
          </a:p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Engineers focus on business outcomes, not tickets.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E19122-74AE-FEEA-890B-FAE5238A8C7F}"/>
              </a:ext>
            </a:extLst>
          </p:cNvPr>
          <p:cNvSpPr txBox="1"/>
          <p:nvPr/>
        </p:nvSpPr>
        <p:spPr>
          <a:xfrm>
            <a:off x="1431568" y="3090275"/>
            <a:ext cx="3805425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/>
                <a:ea typeface="+mn-ea"/>
                <a:cs typeface="+mn-cs"/>
              </a:rPr>
              <a:t>End-to-end autonomy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RAPRO-MEDIUM"/>
              <a:ea typeface="+mn-ea"/>
              <a:cs typeface="+mn-cs"/>
            </a:endParaRPr>
          </a:p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Agents resolve entire incidents on their own.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RAPRO-LIGH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5EDAB0-53B4-5F70-4059-3BFF6B009DA5}"/>
              </a:ext>
            </a:extLst>
          </p:cNvPr>
          <p:cNvSpPr txBox="1"/>
          <p:nvPr/>
        </p:nvSpPr>
        <p:spPr>
          <a:xfrm>
            <a:off x="6412523" y="2980877"/>
            <a:ext cx="3975061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Accuracy is everything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ra Pro" panose="00000400000000000000" pitchFamily="2" charset="0"/>
              <a:ea typeface="+mn-ea"/>
              <a:cs typeface="+mn-cs"/>
            </a:endParaRPr>
          </a:p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80% is not enough, 90% is often not enough.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2C37BF-3F9D-EF68-AE1E-DAA19694DE54}"/>
              </a:ext>
            </a:extLst>
          </p:cNvPr>
          <p:cNvSpPr txBox="1"/>
          <p:nvPr/>
        </p:nvSpPr>
        <p:spPr>
          <a:xfrm>
            <a:off x="6412523" y="4755346"/>
            <a:ext cx="3828758" cy="14465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68910" defTabSz="1219170">
              <a:defRPr/>
            </a:pPr>
            <a:r>
              <a:rPr lang="en-US" sz="2400" b="1">
                <a:solidFill>
                  <a:srgbClr val="C5E654"/>
                </a:solidFill>
                <a:latin typeface="CERAPRO-MEDIUM"/>
              </a:rPr>
              <a:t>Your agents need to learn from your actions:</a:t>
            </a:r>
            <a:endParaRPr lang="en-US" sz="1600">
              <a:ea typeface="+mn-ea"/>
              <a:cs typeface="+mn-cs"/>
            </a:endParaRPr>
          </a:p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Feedback loops, retraining, pipelines.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543D84-994D-9FCA-B3E2-64B4B2183912}"/>
              </a:ext>
            </a:extLst>
          </p:cNvPr>
          <p:cNvSpPr txBox="1"/>
          <p:nvPr/>
        </p:nvSpPr>
        <p:spPr>
          <a:xfrm>
            <a:off x="1431568" y="4663906"/>
            <a:ext cx="4173415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6891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Observability matters more than you think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ra Pro" panose="00000400000000000000" pitchFamily="2" charset="0"/>
              <a:ea typeface="+mn-ea"/>
              <a:cs typeface="+mn-cs"/>
            </a:endParaRPr>
          </a:p>
          <a:p>
            <a:pPr marL="168910" defTabSz="1219170">
              <a:buSzPts val="1600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You need to know what your agents are doing </a:t>
            </a:r>
            <a:r>
              <a:rPr lang="en-US" sz="2000">
                <a:solidFill>
                  <a:srgbClr val="FFFFFF"/>
                </a:solidFill>
                <a:latin typeface="CERAPRO-LIGHT"/>
              </a:rPr>
              <a:t>with audit trails and guardrails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LIGHT"/>
                <a:ea typeface="+mn-ea"/>
                <a:cs typeface="+mn-cs"/>
              </a:rPr>
              <a:t>.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51190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futuristic_sci_fi_digital_landscape_scene_batch_5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CE7787-0B56-5A00-0909-DF1008F6287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0" y="14488"/>
            <a:ext cx="12192000" cy="6858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18488" y="2356802"/>
            <a:ext cx="9235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future of IT is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F44D8F7B-ADF2-9A29-E4CC-0BDDA4A61125}"/>
              </a:ext>
            </a:extLst>
          </p:cNvPr>
          <p:cNvSpPr/>
          <p:nvPr/>
        </p:nvSpPr>
        <p:spPr>
          <a:xfrm>
            <a:off x="1618488" y="3347493"/>
            <a:ext cx="9235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30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Autonomous</a:t>
            </a:r>
            <a:endParaRPr kumimoji="0" lang="en-US" sz="9600" b="0" i="0" u="none" strike="noStrike" kern="1200" cap="none" spc="30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DF7DE8B-4775-1917-6ADF-3D2EE79311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pic>
        <p:nvPicPr>
          <p:cNvPr id="7" name="Image 1">
            <a:extLst>
              <a:ext uri="{FF2B5EF4-FFF2-40B4-BE49-F238E27FC236}">
                <a16:creationId xmlns:a16="http://schemas.microsoft.com/office/drawing/2014/main" id="{DFC450B4-363E-F390-ADAD-C9CFB1E6E0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96961" y="168257"/>
            <a:ext cx="5198077" cy="2583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F39A-81C8-0FBD-9E3F-C497ABD46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futuristic_sci_fi_digital_landscape_scene_batch_5.png">
            <a:extLst>
              <a:ext uri="{FF2B5EF4-FFF2-40B4-BE49-F238E27FC236}">
                <a16:creationId xmlns:a16="http://schemas.microsoft.com/office/drawing/2014/main" id="{49181603-9477-421B-0C45-75C298660D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557544-9186-A023-B762-810CE7C6A91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0" y="14488"/>
            <a:ext cx="12192000" cy="6858000"/>
          </a:xfrm>
          <a:prstGeom prst="rect">
            <a:avLst/>
          </a:prstGeom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C6BE671D-C4F4-DB87-F51C-335E54ED51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496961" y="168257"/>
            <a:ext cx="5198077" cy="2583307"/>
          </a:xfrm>
          <a:prstGeom prst="rect">
            <a:avLst/>
          </a:prstGeom>
        </p:spPr>
      </p:pic>
      <p:sp>
        <p:nvSpPr>
          <p:cNvPr id="10" name="Text 2">
            <a:extLst>
              <a:ext uri="{FF2B5EF4-FFF2-40B4-BE49-F238E27FC236}">
                <a16:creationId xmlns:a16="http://schemas.microsoft.com/office/drawing/2014/main" id="{4E09B718-12F9-24F5-7411-96FA647E137D}"/>
              </a:ext>
            </a:extLst>
          </p:cNvPr>
          <p:cNvSpPr/>
          <p:nvPr/>
        </p:nvSpPr>
        <p:spPr>
          <a:xfrm>
            <a:off x="1618488" y="3555527"/>
            <a:ext cx="9235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3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>
                <a:ln>
                  <a:noFill/>
                </a:ln>
                <a:solidFill>
                  <a:srgbClr val="C5E654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PREDICTIVE IT </a:t>
            </a:r>
            <a:endParaRPr kumimoji="0" lang="en-US" sz="8800" b="0" i="0" u="none" strike="noStrike" kern="1200" cap="none" spc="0" normalizeH="0" baseline="0" noProof="0">
              <a:ln>
                <a:noFill/>
              </a:ln>
              <a:solidFill>
                <a:srgbClr val="C5E654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614FCB8-8FC3-63F4-9C7D-2986717EDA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37234" y="6302644"/>
            <a:ext cx="569844" cy="5698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D2B71C-5097-7FFA-7960-DCF16DDC7BDA}"/>
              </a:ext>
            </a:extLst>
          </p:cNvPr>
          <p:cNvSpPr txBox="1"/>
          <p:nvPr/>
        </p:nvSpPr>
        <p:spPr>
          <a:xfrm>
            <a:off x="1557738" y="4987335"/>
            <a:ext cx="9076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ConnectWise makes this future real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now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+mn-ea"/>
                <a:cs typeface="+mn-cs"/>
              </a:rPr>
              <a:t> </a:t>
            </a:r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AA996D7C-E05C-82E8-D499-10E459EA2E8C}"/>
              </a:ext>
            </a:extLst>
          </p:cNvPr>
          <p:cNvSpPr/>
          <p:nvPr/>
        </p:nvSpPr>
        <p:spPr>
          <a:xfrm>
            <a:off x="1618488" y="2356802"/>
            <a:ext cx="9235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 future of IT is</a:t>
            </a: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5C4A8312-D04E-1805-1886-96AC965D3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>
            <a:extLst>
              <a:ext uri="{FF2B5EF4-FFF2-40B4-BE49-F238E27FC236}">
                <a16:creationId xmlns:a16="http://schemas.microsoft.com/office/drawing/2014/main" id="{B1A0E93B-8EDD-2CBF-1CB5-F96D6B8ABF0B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675179" y="1488293"/>
            <a:ext cx="10841641" cy="44805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4000"/>
              </a:spcBef>
              <a:buClr>
                <a:schemeClr val="dk1"/>
              </a:buClr>
              <a:buSzPts val="1100"/>
              <a:buNone/>
            </a:pPr>
            <a:r>
              <a:rPr lang="en-US" sz="3200">
                <a:latin typeface="CERAPRO-LIGHT"/>
                <a:cs typeface="Calibri"/>
              </a:rPr>
              <a:t>It is also the knowledge worker that can take action.</a:t>
            </a:r>
          </a:p>
          <a:p>
            <a:pPr marL="0" indent="0">
              <a:lnSpc>
                <a:spcPct val="100000"/>
              </a:lnSpc>
              <a:spcBef>
                <a:spcPts val="4000"/>
              </a:spcBef>
              <a:buClr>
                <a:schemeClr val="dk1"/>
              </a:buClr>
              <a:buSzPts val="1100"/>
              <a:buNone/>
            </a:pPr>
            <a:r>
              <a:rPr lang="en-US" sz="3200">
                <a:latin typeface="CERAPRO-LIGHT"/>
                <a:cs typeface="Calibri"/>
              </a:rPr>
              <a:t>Not automation. </a:t>
            </a:r>
            <a:r>
              <a:rPr lang="en-US" sz="3200" b="1">
                <a:solidFill>
                  <a:schemeClr val="accent3"/>
                </a:solidFill>
                <a:latin typeface="Cera Pro"/>
                <a:cs typeface="Calibri"/>
              </a:rPr>
              <a:t>Autonomy</a:t>
            </a:r>
            <a:r>
              <a:rPr lang="en-US" sz="3200">
                <a:latin typeface="CERAPRO-LIGHT"/>
                <a:cs typeface="Calibri"/>
              </a:rPr>
              <a:t>. Decisions based on data and learning.</a:t>
            </a:r>
          </a:p>
          <a:p>
            <a:pPr marL="0" indent="0">
              <a:lnSpc>
                <a:spcPct val="100000"/>
              </a:lnSpc>
              <a:spcBef>
                <a:spcPts val="4000"/>
              </a:spcBef>
              <a:buClr>
                <a:schemeClr val="dk1"/>
              </a:buClr>
              <a:buSzPts val="1100"/>
              <a:buNone/>
            </a:pPr>
            <a:r>
              <a:rPr lang="en" sz="3200">
                <a:latin typeface="CERAPRO-LIGHT" pitchFamily="2" charset="0"/>
              </a:rPr>
              <a:t>The ultimate force multiplier and the biggest shift in the way we do business since the internet itself.</a:t>
            </a:r>
            <a:endParaRPr sz="2667">
              <a:latin typeface="CERAPRO-LIGHT" pitchFamily="2" charset="0"/>
            </a:endParaRPr>
          </a:p>
        </p:txBody>
      </p:sp>
      <p:sp>
        <p:nvSpPr>
          <p:cNvPr id="4" name="Google Shape;65;p15">
            <a:extLst>
              <a:ext uri="{FF2B5EF4-FFF2-40B4-BE49-F238E27FC236}">
                <a16:creationId xmlns:a16="http://schemas.microsoft.com/office/drawing/2014/main" id="{F5719AF7-5A47-181D-8914-9C782CC11BE8}"/>
              </a:ext>
            </a:extLst>
          </p:cNvPr>
          <p:cNvSpPr txBox="1">
            <a:spLocks/>
          </p:cNvSpPr>
          <p:nvPr/>
        </p:nvSpPr>
        <p:spPr>
          <a:xfrm>
            <a:off x="675179" y="569373"/>
            <a:ext cx="11739467" cy="13891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Clr>
                <a:srgbClr val="000000"/>
              </a:buClr>
              <a:buSzPct val="47826"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6ACAD2"/>
                </a:solidFill>
                <a:effectLst/>
                <a:uLnTx/>
                <a:uFillTx/>
                <a:latin typeface="CERAPRO-MEDIUM" pitchFamily="2" charset="0"/>
                <a:ea typeface="+mj-ea"/>
                <a:cs typeface="Calibri" panose="020F0502020204030204" pitchFamily="34" charset="0"/>
              </a:rPr>
              <a:t>Software is no longer just a tool</a:t>
            </a:r>
          </a:p>
        </p:txBody>
      </p:sp>
    </p:spTree>
    <p:extLst>
      <p:ext uri="{BB962C8B-B14F-4D97-AF65-F5344CB8AC3E}">
        <p14:creationId xmlns:p14="http://schemas.microsoft.com/office/powerpoint/2010/main" val="184818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38">
            <a:extLst>
              <a:ext uri="{FF2B5EF4-FFF2-40B4-BE49-F238E27FC236}">
                <a16:creationId xmlns:a16="http://schemas.microsoft.com/office/drawing/2014/main" id="{54DF829C-5516-EAA8-85F2-F23766E2F19E}"/>
              </a:ext>
            </a:extLst>
          </p:cNvPr>
          <p:cNvSpPr/>
          <p:nvPr/>
        </p:nvSpPr>
        <p:spPr>
          <a:xfrm rot="5400000">
            <a:off x="3052062" y="2540576"/>
            <a:ext cx="3988929" cy="3324194"/>
          </a:xfrm>
          <a:custGeom>
            <a:avLst/>
            <a:gdLst>
              <a:gd name="csX0" fmla="*/ 0 w 3988929"/>
              <a:gd name="csY0" fmla="*/ 3226463 h 3324194"/>
              <a:gd name="csX1" fmla="*/ 0 w 3988929"/>
              <a:gd name="csY1" fmla="*/ 506309 h 3324194"/>
              <a:gd name="csX2" fmla="*/ 28626 w 3988929"/>
              <a:gd name="csY2" fmla="*/ 437203 h 3324194"/>
              <a:gd name="csX3" fmla="*/ 32002 w 3988929"/>
              <a:gd name="csY3" fmla="*/ 434926 h 3324194"/>
              <a:gd name="csX4" fmla="*/ 5 w 3988929"/>
              <a:gd name="csY4" fmla="*/ 434926 h 3324194"/>
              <a:gd name="csX5" fmla="*/ 47377 w 3988929"/>
              <a:gd name="csY5" fmla="*/ 424560 h 3324194"/>
              <a:gd name="csX6" fmla="*/ 59691 w 3988929"/>
              <a:gd name="csY6" fmla="*/ 416258 h 3324194"/>
              <a:gd name="csX7" fmla="*/ 97732 w 3988929"/>
              <a:gd name="csY7" fmla="*/ 408578 h 3324194"/>
              <a:gd name="csX8" fmla="*/ 120414 w 3988929"/>
              <a:gd name="csY8" fmla="*/ 408578 h 3324194"/>
              <a:gd name="csX9" fmla="*/ 1987548 w 3988929"/>
              <a:gd name="csY9" fmla="*/ 0 h 3324194"/>
              <a:gd name="csX10" fmla="*/ 3854681 w 3988929"/>
              <a:gd name="csY10" fmla="*/ 408578 h 3324194"/>
              <a:gd name="csX11" fmla="*/ 3891198 w 3988929"/>
              <a:gd name="csY11" fmla="*/ 408578 h 3324194"/>
              <a:gd name="csX12" fmla="*/ 3929239 w 3988929"/>
              <a:gd name="csY12" fmla="*/ 416258 h 3324194"/>
              <a:gd name="csX13" fmla="*/ 3948201 w 3988929"/>
              <a:gd name="csY13" fmla="*/ 429042 h 3324194"/>
              <a:gd name="csX14" fmla="*/ 3975090 w 3988929"/>
              <a:gd name="csY14" fmla="*/ 434926 h 3324194"/>
              <a:gd name="csX15" fmla="*/ 3956928 w 3988929"/>
              <a:gd name="csY15" fmla="*/ 434926 h 3324194"/>
              <a:gd name="csX16" fmla="*/ 3960304 w 3988929"/>
              <a:gd name="csY16" fmla="*/ 437203 h 3324194"/>
              <a:gd name="csX17" fmla="*/ 3988929 w 3988929"/>
              <a:gd name="csY17" fmla="*/ 506309 h 3324194"/>
              <a:gd name="csX18" fmla="*/ 3988929 w 3988929"/>
              <a:gd name="csY18" fmla="*/ 3226463 h 3324194"/>
              <a:gd name="csX19" fmla="*/ 3891198 w 3988929"/>
              <a:gd name="csY19" fmla="*/ 3324194 h 3324194"/>
              <a:gd name="csX20" fmla="*/ 97731 w 3988929"/>
              <a:gd name="csY20" fmla="*/ 3324194 h 3324194"/>
              <a:gd name="csX21" fmla="*/ 0 w 3988929"/>
              <a:gd name="csY21" fmla="*/ 3226463 h 33241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988929" h="3324194">
                <a:moveTo>
                  <a:pt x="0" y="3226463"/>
                </a:moveTo>
                <a:lnTo>
                  <a:pt x="0" y="506309"/>
                </a:lnTo>
                <a:cubicBezTo>
                  <a:pt x="0" y="479321"/>
                  <a:pt x="10940" y="454889"/>
                  <a:pt x="28626" y="437203"/>
                </a:cubicBezTo>
                <a:lnTo>
                  <a:pt x="32002" y="434926"/>
                </a:lnTo>
                <a:lnTo>
                  <a:pt x="5" y="434926"/>
                </a:lnTo>
                <a:lnTo>
                  <a:pt x="47377" y="424560"/>
                </a:lnTo>
                <a:lnTo>
                  <a:pt x="59691" y="416258"/>
                </a:lnTo>
                <a:cubicBezTo>
                  <a:pt x="71383" y="411312"/>
                  <a:pt x="84238" y="408578"/>
                  <a:pt x="97732" y="408578"/>
                </a:cubicBezTo>
                <a:lnTo>
                  <a:pt x="120414" y="408578"/>
                </a:lnTo>
                <a:lnTo>
                  <a:pt x="1987548" y="0"/>
                </a:lnTo>
                <a:lnTo>
                  <a:pt x="3854681" y="408578"/>
                </a:lnTo>
                <a:lnTo>
                  <a:pt x="3891198" y="408578"/>
                </a:lnTo>
                <a:cubicBezTo>
                  <a:pt x="3904692" y="408578"/>
                  <a:pt x="3917547" y="411312"/>
                  <a:pt x="3929239" y="416258"/>
                </a:cubicBezTo>
                <a:lnTo>
                  <a:pt x="3948201" y="429042"/>
                </a:lnTo>
                <a:lnTo>
                  <a:pt x="3975090" y="434926"/>
                </a:lnTo>
                <a:lnTo>
                  <a:pt x="3956928" y="434926"/>
                </a:lnTo>
                <a:lnTo>
                  <a:pt x="3960304" y="437203"/>
                </a:lnTo>
                <a:cubicBezTo>
                  <a:pt x="3977990" y="454889"/>
                  <a:pt x="3988929" y="479321"/>
                  <a:pt x="3988929" y="506309"/>
                </a:cubicBezTo>
                <a:lnTo>
                  <a:pt x="3988929" y="3226463"/>
                </a:lnTo>
                <a:cubicBezTo>
                  <a:pt x="3988929" y="3280438"/>
                  <a:pt x="3945173" y="3324194"/>
                  <a:pt x="3891198" y="3324194"/>
                </a:cubicBezTo>
                <a:lnTo>
                  <a:pt x="97731" y="3324194"/>
                </a:lnTo>
                <a:cubicBezTo>
                  <a:pt x="43756" y="3324194"/>
                  <a:pt x="0" y="3280438"/>
                  <a:pt x="0" y="3226463"/>
                </a:cubicBezTo>
                <a:close/>
              </a:path>
            </a:pathLst>
          </a:custGeom>
          <a:solidFill>
            <a:srgbClr val="081029">
              <a:alpha val="72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7F155F-29A7-6531-BCA2-002BC9231D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21370811">
            <a:off x="-543833" y="647243"/>
            <a:ext cx="12969881" cy="2486341"/>
          </a:xfrm>
          <a:prstGeom prst="rect">
            <a:avLst/>
          </a:prstGeom>
        </p:spPr>
      </p:pic>
      <p:sp>
        <p:nvSpPr>
          <p:cNvPr id="37" name="Freeform 36">
            <a:extLst>
              <a:ext uri="{FF2B5EF4-FFF2-40B4-BE49-F238E27FC236}">
                <a16:creationId xmlns:a16="http://schemas.microsoft.com/office/drawing/2014/main" id="{F9B3D04F-C53B-73D0-19B3-41406B98D625}"/>
              </a:ext>
            </a:extLst>
          </p:cNvPr>
          <p:cNvSpPr/>
          <p:nvPr/>
        </p:nvSpPr>
        <p:spPr>
          <a:xfrm>
            <a:off x="225307" y="2166649"/>
            <a:ext cx="3066317" cy="4016649"/>
          </a:xfrm>
          <a:custGeom>
            <a:avLst/>
            <a:gdLst>
              <a:gd name="csX0" fmla="*/ 88557 w 3066317"/>
              <a:gd name="csY0" fmla="*/ 0 h 4016649"/>
              <a:gd name="csX1" fmla="*/ 2553359 w 3066317"/>
              <a:gd name="csY1" fmla="*/ 0 h 4016649"/>
              <a:gd name="csX2" fmla="*/ 2615978 w 3066317"/>
              <a:gd name="csY2" fmla="*/ 25938 h 4016649"/>
              <a:gd name="csX3" fmla="*/ 2631391 w 3066317"/>
              <a:gd name="csY3" fmla="*/ 48797 h 4016649"/>
              <a:gd name="csX4" fmla="*/ 2631391 w 3066317"/>
              <a:gd name="csY4" fmla="*/ 41564 h 4016649"/>
              <a:gd name="csX5" fmla="*/ 2633734 w 3066317"/>
              <a:gd name="csY5" fmla="*/ 52273 h 4016649"/>
              <a:gd name="csX6" fmla="*/ 2634957 w 3066317"/>
              <a:gd name="csY6" fmla="*/ 54087 h 4016649"/>
              <a:gd name="csX7" fmla="*/ 2641916 w 3066317"/>
              <a:gd name="csY7" fmla="*/ 88557 h 4016649"/>
              <a:gd name="csX8" fmla="*/ 2641916 w 3066317"/>
              <a:gd name="csY8" fmla="*/ 89664 h 4016649"/>
              <a:gd name="csX9" fmla="*/ 3066317 w 3066317"/>
              <a:gd name="csY9" fmla="*/ 2029107 h 4016649"/>
              <a:gd name="csX10" fmla="*/ 2631391 w 3066317"/>
              <a:gd name="csY10" fmla="*/ 4016649 h 4016649"/>
              <a:gd name="csX11" fmla="*/ 2631391 w 3066317"/>
              <a:gd name="csY11" fmla="*/ 3967847 h 4016649"/>
              <a:gd name="csX12" fmla="*/ 2615978 w 3066317"/>
              <a:gd name="csY12" fmla="*/ 3990707 h 4016649"/>
              <a:gd name="csX13" fmla="*/ 2553359 w 3066317"/>
              <a:gd name="csY13" fmla="*/ 4016644 h 4016649"/>
              <a:gd name="csX14" fmla="*/ 88557 w 3066317"/>
              <a:gd name="csY14" fmla="*/ 4016644 h 4016649"/>
              <a:gd name="csX15" fmla="*/ 0 w 3066317"/>
              <a:gd name="csY15" fmla="*/ 3928087 h 4016649"/>
              <a:gd name="csX16" fmla="*/ 0 w 3066317"/>
              <a:gd name="csY16" fmla="*/ 88557 h 4016649"/>
              <a:gd name="csX17" fmla="*/ 88557 w 3066317"/>
              <a:gd name="csY17" fmla="*/ 0 h 40166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3066317" h="4016649">
                <a:moveTo>
                  <a:pt x="88557" y="0"/>
                </a:moveTo>
                <a:lnTo>
                  <a:pt x="2553359" y="0"/>
                </a:lnTo>
                <a:cubicBezTo>
                  <a:pt x="2577814" y="0"/>
                  <a:pt x="2599953" y="9912"/>
                  <a:pt x="2615978" y="25938"/>
                </a:cubicBezTo>
                <a:lnTo>
                  <a:pt x="2631391" y="48797"/>
                </a:lnTo>
                <a:lnTo>
                  <a:pt x="2631391" y="41564"/>
                </a:lnTo>
                <a:lnTo>
                  <a:pt x="2633734" y="52273"/>
                </a:lnTo>
                <a:lnTo>
                  <a:pt x="2634957" y="54087"/>
                </a:lnTo>
                <a:cubicBezTo>
                  <a:pt x="2639438" y="64681"/>
                  <a:pt x="2641916" y="76330"/>
                  <a:pt x="2641916" y="88557"/>
                </a:cubicBezTo>
                <a:lnTo>
                  <a:pt x="2641916" y="89664"/>
                </a:lnTo>
                <a:lnTo>
                  <a:pt x="3066317" y="2029107"/>
                </a:lnTo>
                <a:lnTo>
                  <a:pt x="2631391" y="4016649"/>
                </a:lnTo>
                <a:lnTo>
                  <a:pt x="2631391" y="3967847"/>
                </a:lnTo>
                <a:lnTo>
                  <a:pt x="2615978" y="3990707"/>
                </a:lnTo>
                <a:cubicBezTo>
                  <a:pt x="2599953" y="4006732"/>
                  <a:pt x="2577814" y="4016644"/>
                  <a:pt x="2553359" y="4016644"/>
                </a:cubicBezTo>
                <a:lnTo>
                  <a:pt x="88557" y="4016644"/>
                </a:lnTo>
                <a:cubicBezTo>
                  <a:pt x="39648" y="4016644"/>
                  <a:pt x="0" y="3976996"/>
                  <a:pt x="0" y="3928087"/>
                </a:cubicBezTo>
                <a:lnTo>
                  <a:pt x="0" y="88557"/>
                </a:lnTo>
                <a:cubicBezTo>
                  <a:pt x="0" y="39648"/>
                  <a:pt x="39648" y="0"/>
                  <a:pt x="88557" y="0"/>
                </a:cubicBezTo>
                <a:close/>
              </a:path>
            </a:pathLst>
          </a:custGeom>
          <a:solidFill>
            <a:srgbClr val="070B20">
              <a:alpha val="72021"/>
            </a:srgbClr>
          </a:solidFill>
          <a:ln w="10160">
            <a:noFill/>
            <a:prstDash val="solid"/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E55BADA2-374D-F3A1-8536-05D090FA6D46}"/>
              </a:ext>
            </a:extLst>
          </p:cNvPr>
          <p:cNvSpPr/>
          <p:nvPr/>
        </p:nvSpPr>
        <p:spPr>
          <a:xfrm>
            <a:off x="6778637" y="2180493"/>
            <a:ext cx="5194843" cy="4016644"/>
          </a:xfrm>
          <a:prstGeom prst="roundRect">
            <a:avLst>
              <a:gd name="adj" fmla="val 3352"/>
            </a:avLst>
          </a:prstGeom>
          <a:solidFill>
            <a:srgbClr val="070B20">
              <a:alpha val="72000"/>
            </a:srgbClr>
          </a:solidFill>
          <a:ln w="15875">
            <a:solidFill>
              <a:schemeClr val="accent3">
                <a:alpha val="82000"/>
              </a:scheme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pic>
        <p:nvPicPr>
          <p:cNvPr id="2" name="Image 0" descr="/mnt/data/a_wide_futuristic_sci_fi_digital_landscape_scene_batch_5.png" hidden="1"/>
          <p:cNvPicPr>
            <a:picLocks noChangeAspect="1"/>
          </p:cNvPicPr>
          <p:nvPr/>
        </p:nvPicPr>
        <p:blipFill>
          <a:blip r:embed="rId4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58368" y="180615"/>
            <a:ext cx="973023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Customers do not want IT effort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6" name="Text 2"/>
          <p:cNvSpPr/>
          <p:nvPr/>
        </p:nvSpPr>
        <p:spPr>
          <a:xfrm>
            <a:off x="658368" y="1056890"/>
            <a:ext cx="7772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They want business outcomes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BF1DA9-CF38-3BA2-181A-612DBE14BA6C}"/>
              </a:ext>
            </a:extLst>
          </p:cNvPr>
          <p:cNvSpPr/>
          <p:nvPr/>
        </p:nvSpPr>
        <p:spPr>
          <a:xfrm>
            <a:off x="-980216" y="9382094"/>
            <a:ext cx="7325832" cy="322166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can use this format at the bottom vs what we have.  Saying Predictive Intelligence enables a MIP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2E73B6-59B2-507A-04CF-CFA36632AB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42" y="8177596"/>
            <a:ext cx="11135173" cy="2617544"/>
          </a:xfrm>
          <a:prstGeom prst="rect">
            <a:avLst/>
          </a:prstGeom>
        </p:spPr>
      </p:pic>
      <p:sp>
        <p:nvSpPr>
          <p:cNvPr id="18" name="Text 5">
            <a:extLst>
              <a:ext uri="{FF2B5EF4-FFF2-40B4-BE49-F238E27FC236}">
                <a16:creationId xmlns:a16="http://schemas.microsoft.com/office/drawing/2014/main" id="{CD884ECA-4192-5B2A-F167-6459221E4387}"/>
              </a:ext>
            </a:extLst>
          </p:cNvPr>
          <p:cNvSpPr/>
          <p:nvPr/>
        </p:nvSpPr>
        <p:spPr>
          <a:xfrm>
            <a:off x="467939" y="2560734"/>
            <a:ext cx="2240280" cy="493776"/>
          </a:xfrm>
          <a:prstGeom prst="roundRect">
            <a:avLst/>
          </a:prstGeom>
          <a:solidFill>
            <a:srgbClr val="111743">
              <a:alpha val="88000"/>
            </a:srgbClr>
          </a:solidFill>
          <a:ln w="13970">
            <a:solidFill>
              <a:srgbClr val="FF4A6A">
                <a:alpha val="75000"/>
              </a:srgbClr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Reactive IT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C3A9B5A1-8A00-56B3-2B26-3AB91D74AF32}"/>
              </a:ext>
            </a:extLst>
          </p:cNvPr>
          <p:cNvSpPr/>
          <p:nvPr/>
        </p:nvSpPr>
        <p:spPr>
          <a:xfrm>
            <a:off x="698909" y="3218157"/>
            <a:ext cx="1835744" cy="49377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Respond after failure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9EAE9ABC-652F-3CB8-706E-C0B25AB721B6}"/>
              </a:ext>
            </a:extLst>
          </p:cNvPr>
          <p:cNvSpPr/>
          <p:nvPr/>
        </p:nvSpPr>
        <p:spPr>
          <a:xfrm>
            <a:off x="3738202" y="2546792"/>
            <a:ext cx="2240280" cy="493776"/>
          </a:xfrm>
          <a:prstGeom prst="roundRect">
            <a:avLst/>
          </a:prstGeom>
          <a:solidFill>
            <a:srgbClr val="111743">
              <a:alpha val="88000"/>
            </a:srgbClr>
          </a:solidFill>
          <a:ln w="13970">
            <a:solidFill>
              <a:srgbClr val="9CF8FF">
                <a:alpha val="75000"/>
              </a:srgbClr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Automated IT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136A54B8-D399-B2BB-7DAD-0A1CB0F89C20}"/>
              </a:ext>
            </a:extLst>
          </p:cNvPr>
          <p:cNvSpPr/>
          <p:nvPr/>
        </p:nvSpPr>
        <p:spPr>
          <a:xfrm>
            <a:off x="3824330" y="3204215"/>
            <a:ext cx="2154152" cy="493775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Standardize repeat work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2" name="Text 9">
            <a:extLst>
              <a:ext uri="{FF2B5EF4-FFF2-40B4-BE49-F238E27FC236}">
                <a16:creationId xmlns:a16="http://schemas.microsoft.com/office/drawing/2014/main" id="{8FD72340-FB13-A273-F511-E36FBDEEBA70}"/>
              </a:ext>
            </a:extLst>
          </p:cNvPr>
          <p:cNvSpPr/>
          <p:nvPr/>
        </p:nvSpPr>
        <p:spPr>
          <a:xfrm>
            <a:off x="7015110" y="2524972"/>
            <a:ext cx="2240280" cy="493776"/>
          </a:xfrm>
          <a:prstGeom prst="roundRect">
            <a:avLst/>
          </a:prstGeom>
          <a:solidFill>
            <a:srgbClr val="111743">
              <a:alpha val="88000"/>
            </a:srgbClr>
          </a:solidFill>
          <a:ln w="13970">
            <a:solidFill>
              <a:srgbClr val="B688ED">
                <a:alpha val="75000"/>
              </a:srgbClr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Autonomous IT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3" name="Text 10">
            <a:extLst>
              <a:ext uri="{FF2B5EF4-FFF2-40B4-BE49-F238E27FC236}">
                <a16:creationId xmlns:a16="http://schemas.microsoft.com/office/drawing/2014/main" id="{2FE484FB-A649-93F9-5584-AFB73D1F5F40}"/>
              </a:ext>
            </a:extLst>
          </p:cNvPr>
          <p:cNvSpPr/>
          <p:nvPr/>
        </p:nvSpPr>
        <p:spPr>
          <a:xfrm>
            <a:off x="6884444" y="3171893"/>
            <a:ext cx="2571766" cy="571319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Systems acts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with supervision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24911103-5392-848B-400F-009C443D0157}"/>
              </a:ext>
            </a:extLst>
          </p:cNvPr>
          <p:cNvSpPr/>
          <p:nvPr/>
        </p:nvSpPr>
        <p:spPr>
          <a:xfrm>
            <a:off x="9504336" y="2528842"/>
            <a:ext cx="2240280" cy="493776"/>
          </a:xfrm>
          <a:prstGeom prst="roundRect">
            <a:avLst/>
          </a:prstGeom>
          <a:solidFill>
            <a:srgbClr val="29389A"/>
          </a:solidFill>
          <a:ln w="13970">
            <a:solidFill>
              <a:srgbClr val="C7FF3A">
                <a:alpha val="75000"/>
              </a:srgb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lIns="762" tIns="762" rIns="762" bIns="762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Predictive IT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sp>
        <p:nvSpPr>
          <p:cNvPr id="25" name="Text 12">
            <a:extLst>
              <a:ext uri="{FF2B5EF4-FFF2-40B4-BE49-F238E27FC236}">
                <a16:creationId xmlns:a16="http://schemas.microsoft.com/office/drawing/2014/main" id="{091EA10F-0DF0-275A-6931-9C8546CF7A6B}"/>
              </a:ext>
            </a:extLst>
          </p:cNvPr>
          <p:cNvSpPr/>
          <p:nvPr/>
        </p:nvSpPr>
        <p:spPr>
          <a:xfrm>
            <a:off x="9755861" y="3229764"/>
            <a:ext cx="1737230" cy="5208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C7FF3A"/>
                </a:solidFill>
                <a:effectLst/>
                <a:uLnTx/>
                <a:uFillTx/>
                <a:latin typeface="CERAPRO-MEDIUM" pitchFamily="2" charset="0"/>
                <a:ea typeface="Calibri" pitchFamily="34" charset="-122"/>
                <a:cs typeface="Calibri" pitchFamily="34" charset="-120"/>
              </a:rPr>
              <a:t>Prevent before impact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RAPRO-MEDIUM" pitchFamily="2" charset="0"/>
              <a:ea typeface="+mn-ea"/>
              <a:cs typeface="+mn-cs"/>
            </a:endParaRP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C5E3E604-0ABC-7762-9B78-16ABFFD729DE}"/>
              </a:ext>
            </a:extLst>
          </p:cNvPr>
          <p:cNvGraphicFramePr>
            <a:graphicFrameLocks noGrp="1"/>
          </p:cNvGraphicFramePr>
          <p:nvPr/>
        </p:nvGraphicFramePr>
        <p:xfrm>
          <a:off x="467940" y="3944522"/>
          <a:ext cx="11002487" cy="1803800"/>
        </p:xfrm>
        <a:graphic>
          <a:graphicData uri="http://schemas.openxmlformats.org/drawingml/2006/table">
            <a:tbl>
              <a:tblPr/>
              <a:tblGrid>
                <a:gridCol w="3171799">
                  <a:extLst>
                    <a:ext uri="{9D8B030D-6E8A-4147-A177-3AD203B41FA5}">
                      <a16:colId xmlns:a16="http://schemas.microsoft.com/office/drawing/2014/main" val="248196904"/>
                    </a:ext>
                  </a:extLst>
                </a:gridCol>
                <a:gridCol w="3466914">
                  <a:extLst>
                    <a:ext uri="{9D8B030D-6E8A-4147-A177-3AD203B41FA5}">
                      <a16:colId xmlns:a16="http://schemas.microsoft.com/office/drawing/2014/main" val="3418442117"/>
                    </a:ext>
                  </a:extLst>
                </a:gridCol>
                <a:gridCol w="4363774">
                  <a:extLst>
                    <a:ext uri="{9D8B030D-6E8A-4147-A177-3AD203B41FA5}">
                      <a16:colId xmlns:a16="http://schemas.microsoft.com/office/drawing/2014/main" val="2468995878"/>
                    </a:ext>
                  </a:extLst>
                </a:gridCol>
              </a:tblGrid>
              <a:tr h="4509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bg1"/>
                          </a:solidFill>
                          <a:latin typeface="CERAPRO-MEDIUM" pitchFamily="2" charset="0"/>
                        </a:rPr>
                        <a:t>Traditional MSP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bg1"/>
                          </a:solidFill>
                          <a:latin typeface="CERAPRO-MEDIUM" pitchFamily="2" charset="0"/>
                        </a:rPr>
                        <a:t>Modern MSP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olidFill>
                            <a:schemeClr val="accent3"/>
                          </a:solidFill>
                          <a:latin typeface="CERAPRO-MEDIUM" pitchFamily="2" charset="0"/>
                        </a:rPr>
                        <a:t>Managed Intelligence Provider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821120"/>
                  </a:ext>
                </a:extLst>
              </a:tr>
              <a:tr h="4509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Responds to tickets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Automates workflows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CERAPRO-MEDIUM" pitchFamily="2" charset="0"/>
                        </a:rPr>
                        <a:t>Prevents issues before impact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67301"/>
                  </a:ext>
                </a:extLst>
              </a:tr>
              <a:tr h="4509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Sells support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Sells outcomes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CERAPRO-MEDIUM" pitchFamily="2" charset="0"/>
                        </a:rPr>
                        <a:t>Delivers continuous optimization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0066707"/>
                  </a:ext>
                </a:extLst>
              </a:tr>
              <a:tr h="4509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Scales with labor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 i="0">
                          <a:solidFill>
                            <a:schemeClr val="bg1"/>
                          </a:solidFill>
                          <a:latin typeface="CERAPRO-LIGHT" pitchFamily="2" charset="0"/>
                        </a:rPr>
                        <a:t>Scales with automation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solidFill>
                            <a:schemeClr val="bg1"/>
                          </a:solidFill>
                          <a:latin typeface="CERAPRO-MEDIUM" pitchFamily="2" charset="0"/>
                        </a:rPr>
                        <a:t>Scales with intelligence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7738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ConnectWise26">
      <a:dk1>
        <a:srgbClr val="000000"/>
      </a:dk1>
      <a:lt1>
        <a:srgbClr val="FFFFFF"/>
      </a:lt1>
      <a:dk2>
        <a:srgbClr val="1B1D36"/>
      </a:dk2>
      <a:lt2>
        <a:srgbClr val="E8E8E8"/>
      </a:lt2>
      <a:accent1>
        <a:srgbClr val="24326A"/>
      </a:accent1>
      <a:accent2>
        <a:srgbClr val="074F71"/>
      </a:accent2>
      <a:accent3>
        <a:srgbClr val="C5E654"/>
      </a:accent3>
      <a:accent4>
        <a:srgbClr val="6ACAD2"/>
      </a:accent4>
      <a:accent5>
        <a:srgbClr val="29389A"/>
      </a:accent5>
      <a:accent6>
        <a:srgbClr val="B688ED"/>
      </a:accent6>
      <a:hlink>
        <a:srgbClr val="5718A1"/>
      </a:hlink>
      <a:folHlink>
        <a:srgbClr val="A5CD1E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ConnectWise25">
      <a:dk1>
        <a:srgbClr val="000000"/>
      </a:dk1>
      <a:lt1>
        <a:srgbClr val="FFFFFF"/>
      </a:lt1>
      <a:dk2>
        <a:srgbClr val="1B1D36"/>
      </a:dk2>
      <a:lt2>
        <a:srgbClr val="DAD9D7"/>
      </a:lt2>
      <a:accent1>
        <a:srgbClr val="24326A"/>
      </a:accent1>
      <a:accent2>
        <a:srgbClr val="074F71"/>
      </a:accent2>
      <a:accent3>
        <a:srgbClr val="C5E654"/>
      </a:accent3>
      <a:accent4>
        <a:srgbClr val="6ACAD2"/>
      </a:accent4>
      <a:accent5>
        <a:srgbClr val="29389A"/>
      </a:accent5>
      <a:accent6>
        <a:srgbClr val="B688ED"/>
      </a:accent6>
      <a:hlink>
        <a:srgbClr val="9EB356"/>
      </a:hlink>
      <a:folHlink>
        <a:srgbClr val="C3D6A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 Futures Summit_KBUG and ROS" id="{D13A5FCA-854B-5B4B-86AA-3444EBB1232A}" vid="{8A909312-CF92-3D45-93FF-561AADE6879A}"/>
    </a:ext>
  </a:extLst>
</a:theme>
</file>

<file path=ppt/theme/theme3.xml><?xml version="1.0" encoding="utf-8"?>
<a:theme xmlns:a="http://schemas.openxmlformats.org/drawingml/2006/main" name="Custom Design">
  <a:themeElements>
    <a:clrScheme name="ConnectWise25">
      <a:dk1>
        <a:srgbClr val="000000"/>
      </a:dk1>
      <a:lt1>
        <a:srgbClr val="FFFFFF"/>
      </a:lt1>
      <a:dk2>
        <a:srgbClr val="1B1D36"/>
      </a:dk2>
      <a:lt2>
        <a:srgbClr val="DAD9D7"/>
      </a:lt2>
      <a:accent1>
        <a:srgbClr val="24326A"/>
      </a:accent1>
      <a:accent2>
        <a:srgbClr val="074F71"/>
      </a:accent2>
      <a:accent3>
        <a:srgbClr val="C5E654"/>
      </a:accent3>
      <a:accent4>
        <a:srgbClr val="6ACAD2"/>
      </a:accent4>
      <a:accent5>
        <a:srgbClr val="29389A"/>
      </a:accent5>
      <a:accent6>
        <a:srgbClr val="B688ED"/>
      </a:accent6>
      <a:hlink>
        <a:srgbClr val="9EB356"/>
      </a:hlink>
      <a:folHlink>
        <a:srgbClr val="C3D6A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 Futures Summit_KBUG and ROS" id="{D13A5FCA-854B-5B4B-86AA-3444EBB1232A}" vid="{8A909312-CF92-3D45-93FF-561AADE6879A}"/>
    </a:ext>
  </a:extLst>
</a:theme>
</file>

<file path=ppt/theme/theme4.xml><?xml version="1.0" encoding="utf-8"?>
<a:theme xmlns:a="http://schemas.openxmlformats.org/drawingml/2006/main" name="4_Office Theme">
  <a:themeElements>
    <a:clrScheme name="ConnectWise26">
      <a:dk1>
        <a:srgbClr val="000000"/>
      </a:dk1>
      <a:lt1>
        <a:srgbClr val="FFFFFF"/>
      </a:lt1>
      <a:dk2>
        <a:srgbClr val="1B1D36"/>
      </a:dk2>
      <a:lt2>
        <a:srgbClr val="E8E8E8"/>
      </a:lt2>
      <a:accent1>
        <a:srgbClr val="24326A"/>
      </a:accent1>
      <a:accent2>
        <a:srgbClr val="074F71"/>
      </a:accent2>
      <a:accent3>
        <a:srgbClr val="C5E654"/>
      </a:accent3>
      <a:accent4>
        <a:srgbClr val="6ACAD2"/>
      </a:accent4>
      <a:accent5>
        <a:srgbClr val="29389A"/>
      </a:accent5>
      <a:accent6>
        <a:srgbClr val="B688ED"/>
      </a:accent6>
      <a:hlink>
        <a:srgbClr val="5718A1"/>
      </a:hlink>
      <a:folHlink>
        <a:srgbClr val="A5CD1E"/>
      </a:folHlink>
    </a:clrScheme>
    <a:fontScheme name="Office">
      <a:majorFont>
        <a:latin typeface="Calibr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Custom Design">
  <a:themeElements>
    <a:clrScheme name="ConnectWise25">
      <a:dk1>
        <a:srgbClr val="000000"/>
      </a:dk1>
      <a:lt1>
        <a:srgbClr val="FFFFFF"/>
      </a:lt1>
      <a:dk2>
        <a:srgbClr val="1B1D36"/>
      </a:dk2>
      <a:lt2>
        <a:srgbClr val="DAD9D7"/>
      </a:lt2>
      <a:accent1>
        <a:srgbClr val="24326A"/>
      </a:accent1>
      <a:accent2>
        <a:srgbClr val="074F71"/>
      </a:accent2>
      <a:accent3>
        <a:srgbClr val="C5E654"/>
      </a:accent3>
      <a:accent4>
        <a:srgbClr val="6ACAD2"/>
      </a:accent4>
      <a:accent5>
        <a:srgbClr val="29389A"/>
      </a:accent5>
      <a:accent6>
        <a:srgbClr val="B688ED"/>
      </a:accent6>
      <a:hlink>
        <a:srgbClr val="9EB356"/>
      </a:hlink>
      <a:folHlink>
        <a:srgbClr val="C3D6A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I Futures Summit_KBUG and ROS" id="{D13A5FCA-854B-5B4B-86AA-3444EBB1232A}" vid="{8A909312-CF92-3D45-93FF-561AADE6879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usinessUnit xmlns="96313a52-ca1a-4c8f-8ae1-87d2941ac320" xsi:nil="true"/>
    <Feasibility xmlns="96313a52-ca1a-4c8f-8ae1-87d2941ac320" xsi:nil="true"/>
    <lcf76f155ced4ddcb4097134ff3c332f xmlns="96313a52-ca1a-4c8f-8ae1-87d2941ac320">
      <Terms xmlns="http://schemas.microsoft.com/office/infopath/2007/PartnerControls"/>
    </lcf76f155ced4ddcb4097134ff3c332f>
    <TaxCatchAll xmlns="1e57cf7b-94cd-45eb-8ea0-d267422fca1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125C3CC2304A428DC6BF8D66394C3E" ma:contentTypeVersion="21" ma:contentTypeDescription="Create a new document." ma:contentTypeScope="" ma:versionID="13e28ae8b9a7634df50b51f927f17c9d">
  <xsd:schema xmlns:xsd="http://www.w3.org/2001/XMLSchema" xmlns:xs="http://www.w3.org/2001/XMLSchema" xmlns:p="http://schemas.microsoft.com/office/2006/metadata/properties" xmlns:ns2="96313a52-ca1a-4c8f-8ae1-87d2941ac320" xmlns:ns3="1e57cf7b-94cd-45eb-8ea0-d267422fca12" targetNamespace="http://schemas.microsoft.com/office/2006/metadata/properties" ma:root="true" ma:fieldsID="3e58bbc55e0acf107d14f0a58d813c90" ns2:_="" ns3:_="">
    <xsd:import namespace="96313a52-ca1a-4c8f-8ae1-87d2941ac320"/>
    <xsd:import namespace="1e57cf7b-94cd-45eb-8ea0-d267422fca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BusinessUnit" minOccurs="0"/>
                <xsd:element ref="ns2:MediaServiceBillingMetadata" minOccurs="0"/>
                <xsd:element ref="ns2:Feasibil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13a52-ca1a-4c8f-8ae1-87d2941ac3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d2402a7-1dc4-4f9a-bf4d-e527f17df7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usinessUnit" ma:index="26" nillable="true" ma:displayName="Business Unit" ma:format="Dropdown" ma:internalName="BusinessUnit">
      <xsd:simpleType>
        <xsd:restriction base="dms:Text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Feasibility" ma:index="28" nillable="true" ma:displayName="Feasibility" ma:format="Dropdown" ma:internalName="Feasibility">
      <xsd:simpleType>
        <xsd:restriction base="dms:Choice">
          <xsd:enumeration value="Currently Achievable"/>
          <xsd:enumeration value="Future Option"/>
          <xsd:enumeration value="Not Currently Doabl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7cf7b-94cd-45eb-8ea0-d267422fca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8a89b0-446a-4e17-8d7d-9df0dd217964}" ma:internalName="TaxCatchAll" ma:showField="CatchAllData" ma:web="1e57cf7b-94cd-45eb-8ea0-d267422fca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33F9B4-CE3C-4682-9DDA-4DCAF394C598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1e57cf7b-94cd-45eb-8ea0-d267422fca12"/>
    <ds:schemaRef ds:uri="96313a52-ca1a-4c8f-8ae1-87d2941ac320"/>
  </ds:schemaRefs>
</ds:datastoreItem>
</file>

<file path=customXml/itemProps2.xml><?xml version="1.0" encoding="utf-8"?>
<ds:datastoreItem xmlns:ds="http://schemas.openxmlformats.org/officeDocument/2006/customXml" ds:itemID="{E591384A-1D0B-4175-A900-F1CE9674BFE1}">
  <ds:schemaRefs>
    <ds:schemaRef ds:uri="1e57cf7b-94cd-45eb-8ea0-d267422fca12"/>
    <ds:schemaRef ds:uri="96313a52-ca1a-4c8f-8ae1-87d2941ac3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F4E43A-DED6-45DC-99DA-F0F55D3B497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89f28b5-6710-4785-a39d-b1823ed0ae86}" enabled="1" method="Privileged" siteId="{f2ddb62f-8335-4cc9-9886-175b834e4bf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1083</Words>
  <Application>Microsoft Office PowerPoint</Application>
  <PresentationFormat>Widescreen</PresentationFormat>
  <Paragraphs>164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3_Office Theme</vt:lpstr>
      <vt:lpstr>1_Custom Design</vt:lpstr>
      <vt:lpstr>Custom Design</vt:lpstr>
      <vt:lpstr>4_Office Theme</vt:lpstr>
      <vt:lpstr>2_Custom Design</vt:lpstr>
      <vt:lpstr>PowerPoint Presentation</vt:lpstr>
      <vt:lpstr>PowerPoint Presentation</vt:lpstr>
      <vt:lpstr>PowerPoint Presentation</vt:lpstr>
      <vt:lpstr>From system of record to system of action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[ADD FINAL HERE]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ConnectWise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CW Platform Keynote v01</dc:title>
  <dc:subject>CW Platform Keynote v01</dc:subject>
  <dc:creator>OpenAI</dc:creator>
  <cp:lastModifiedBy>Jim Fulton</cp:lastModifiedBy>
  <cp:revision>3</cp:revision>
  <dcterms:created xsi:type="dcterms:W3CDTF">2026-05-07T12:30:45Z</dcterms:created>
  <dcterms:modified xsi:type="dcterms:W3CDTF">2026-07-21T08:04:55Z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0x01010088125C3CC2304A428DC6BF8D66394C3E</vt:lpwstr>
  </property>
  <property fmtid="{D5CDD505-2E9C-101B-9397-08002B2CF9AE}" pid="3" name="MediaServiceImageTags">
    <vt:lpwstr/>
  </property>
</Properties>
</file>